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Goudy Heavy"/>
      <p:regular r:id="rId13"/>
    </p:embeddedFont>
    <p:embeddedFont>
      <p:font typeface="Mozaic GEO 1" panose="020B0604020202020204" charset="0"/>
      <p:regular r:id="rId14"/>
    </p:embeddedFont>
    <p:embeddedFont>
      <p:font typeface="Mozaic GEO 1 Bold" panose="020B0604020202020204" charset="0"/>
      <p:regular r:id="rId15"/>
    </p:embeddedFont>
    <p:embeddedFont>
      <p:font typeface="Mozaic GEO 2" panose="020B0604020202020204" charset="0"/>
      <p:regular r:id="rId16"/>
    </p:embeddedFont>
    <p:embeddedFont>
      <p:font typeface="Mozaic GEO 4" panose="020B0604020202020204" charset="0"/>
      <p:regular r:id="rId17"/>
    </p:embeddedFont>
    <p:embeddedFont>
      <p:font typeface="Mozaic Italic Light Italics" panose="020B0604020202020204" charset="0"/>
      <p:regular r:id="rId18"/>
    </p:embeddedFont>
    <p:embeddedFont>
      <p:font typeface="Mozaic Italic Semi-Bold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20" d="100"/>
          <a:sy n="20" d="100"/>
        </p:scale>
        <p:origin x="2060" y="55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48" d="100"/>
          <a:sy n="48" d="100"/>
        </p:scale>
        <p:origin x="2752"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066800"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249613"/>
            <a:ext cx="6248400" cy="3081338"/>
          </a:xfrm>
          <a:prstGeom prst="rect">
            <a:avLst/>
          </a:prstGeom>
        </p:spPr>
        <p:txBody>
          <a:bodyPr vert="horz" lIns="91440" tIns="45720" rIns="91440" bIns="45720" rtlCol="0"/>
          <a:lstStyle/>
          <a:p>
            <a:r>
              <a:rPr lang="en-US" dirty="0"/>
              <a:t>This Christmas, we're partnering with </a:t>
            </a:r>
            <a:r>
              <a:rPr lang="en-US" dirty="0" err="1"/>
              <a:t>Spurgeons</a:t>
            </a:r>
            <a:r>
              <a:rPr lang="en-US" dirty="0"/>
              <a:t> to help open doors for families facing challenges.</a:t>
            </a:r>
          </a:p>
          <a:p>
            <a:endParaRPr lang="en-US" dirty="0"/>
          </a:p>
          <a:p>
            <a:r>
              <a:rPr lang="en-US" dirty="0"/>
              <a:t>As we celebrate the birth of Jesus, we remember the first Christmas when a young family arrived at an inn, desperate for  somewhere safe for their child,  but were met by a closed door and turned away, unwelcome. </a:t>
            </a:r>
          </a:p>
          <a:p>
            <a:endParaRPr lang="en-US" dirty="0"/>
          </a:p>
          <a:p>
            <a:r>
              <a:rPr lang="en-US" dirty="0"/>
              <a:t>Many families today are still struggling, in desperate need, and don't know where to turn for help. </a:t>
            </a:r>
          </a:p>
          <a:p>
            <a:endParaRPr lang="en-US" dirty="0"/>
          </a:p>
          <a:p>
            <a:r>
              <a:rPr lang="en-US" dirty="0"/>
              <a:t>They are looking for that  open door, for support, understanding and hope.</a:t>
            </a:r>
          </a:p>
          <a:p>
            <a:endParaRPr lang="en-US" dirty="0"/>
          </a:p>
          <a:p>
            <a:r>
              <a:rPr lang="en-US" dirty="0"/>
              <a:t>Today we'll hear how </a:t>
            </a:r>
            <a:r>
              <a:rPr lang="en-US" dirty="0" err="1"/>
              <a:t>Spurgeons</a:t>
            </a:r>
            <a:r>
              <a:rPr lang="en-US" dirty="0"/>
              <a:t> is helping families find just that and how we as a church can help.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the angels announced the birth of Jesus, they brought good news for all people.</a:t>
            </a:r>
          </a:p>
          <a:p>
            <a:endParaRPr lang="en-US"/>
          </a:p>
          <a:p>
            <a:r>
              <a:rPr lang="en-US"/>
              <a:t>This Christmas, we remember that message of hope, and think particularly of families who may be facing difficult circumstances, who feel they can't manage alone. </a:t>
            </a:r>
          </a:p>
          <a:p>
            <a:endParaRPr lang="en-US"/>
          </a:p>
          <a:p>
            <a:r>
              <a:rPr lang="en-US"/>
              <a:t>Through Spurgeons, parents and carers can access support when they need it most.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Many parents are carrying burdens that others never see.</a:t>
            </a:r>
          </a:p>
          <a:p>
            <a:endParaRPr lang="en-US"/>
          </a:p>
          <a:p>
            <a:r>
              <a:rPr lang="en-US"/>
              <a:t>Parents may be struggling with money worries, pressures at home, concern for their children, loneliness and isolation, anxiety, and many other concerns.</a:t>
            </a:r>
          </a:p>
          <a:p>
            <a:endParaRPr lang="en-US"/>
          </a:p>
          <a:p>
            <a:r>
              <a:rPr lang="en-US"/>
              <a:t>Many feel overwhelmed and unsure where to turn or how to move forwards.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Every day, Spurgeons walks alongside children and families facing some of life's toughest challenges. </a:t>
            </a:r>
          </a:p>
          <a:p>
            <a:endParaRPr lang="en-US"/>
          </a:p>
          <a:p>
            <a:r>
              <a:rPr lang="en-US"/>
              <a:t>Through family support, counselling, community based family hubs, support for children affected by parental imprisonment, and practical resources on their Digital Family Hub, Spurgeons is there when families need someone to turn to.  </a:t>
            </a:r>
          </a:p>
          <a:p>
            <a:endParaRPr lang="en-US"/>
          </a:p>
          <a:p>
            <a:r>
              <a:rPr lang="en-US"/>
              <a:t>Last year, Spurgeons gave more than 29,500 children and families direct support, while a further 33,000 people accessed online help and resources. </a:t>
            </a:r>
          </a:p>
          <a:p>
            <a:endParaRPr lang="en-US"/>
          </a:p>
          <a:p>
            <a:r>
              <a:rPr lang="en-US"/>
              <a:t>Behind every conversation, visit and resource is a family looking for hope. </a:t>
            </a:r>
          </a:p>
          <a:p>
            <a:endParaRPr lang="en-US"/>
          </a:p>
          <a:p>
            <a:r>
              <a:rPr lang="en-US"/>
              <a:t>One parent summed up the impact of that support in this quote:</a:t>
            </a:r>
          </a:p>
          <a:p>
            <a:endParaRPr lang="en-US"/>
          </a:p>
          <a:p>
            <a:r>
              <a:rPr lang="en-US"/>
              <a:t>"Without your support, we would have been living in our car. You helped me breathe again." </a:t>
            </a:r>
          </a:p>
          <a:p>
            <a:endParaRPr lang="en-US"/>
          </a:p>
          <a:p>
            <a:r>
              <a:rPr lang="en-US"/>
              <a:t>Those words remind us that this work is about far more than providing a service. It's about helping people find hope, strength and a way forward when they feel they can no longer cope alone.  </a:t>
            </a:r>
          </a:p>
          <a:p>
            <a:endParaRPr lang="en-US"/>
          </a:p>
          <a:p>
            <a:r>
              <a:rPr lang="en-US"/>
              <a:t>One of those families was Carrie's.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Carrie's story reflects the experience of many parents Spurgeons supports.</a:t>
            </a:r>
          </a:p>
          <a:p>
            <a:endParaRPr lang="en-US"/>
          </a:p>
          <a:p>
            <a:r>
              <a:rPr lang="en-US"/>
              <a:t>As a devoted mother of two autistic children, she was doing everything she could to meet their needs. But over time, the pressures became overwhelming. She was exhausted, struggling to cope, and unsure where to turn for help.</a:t>
            </a:r>
          </a:p>
          <a:p>
            <a:endParaRPr lang="en-US"/>
          </a:p>
          <a:p>
            <a:r>
              <a:rPr lang="en-US"/>
              <a:t>Eventually, Carrie reached a point where she knew she couldn't manage alone. As she puts it, "I was almost at my wit's end. I knew I needed to ask for more help."</a:t>
            </a:r>
          </a:p>
          <a:p>
            <a:endParaRPr lang="en-US"/>
          </a:p>
          <a:p>
            <a:endParaRPr lang="en-US"/>
          </a:p>
          <a:p>
            <a:r>
              <a:rPr lang="en-US"/>
              <a:t>[This is where we recommend playing the video, if you are able]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Carrie was connected with Jane, a </a:t>
            </a:r>
            <a:r>
              <a:rPr lang="en-US" dirty="0" err="1"/>
              <a:t>Spurgeons</a:t>
            </a:r>
            <a:r>
              <a:rPr lang="en-US" dirty="0"/>
              <a:t> Family Practitioner who took time to understand what life was really like for her family.</a:t>
            </a:r>
          </a:p>
          <a:p>
            <a:endParaRPr lang="en-US" dirty="0"/>
          </a:p>
          <a:p>
            <a:r>
              <a:rPr lang="en-US" dirty="0"/>
              <a:t>Together, they explored the challenges she was facing, identified practical ways to support her children, and developed strategies that could make everyday life more manageable.</a:t>
            </a:r>
          </a:p>
          <a:p>
            <a:endParaRPr lang="en-US" dirty="0"/>
          </a:p>
          <a:p>
            <a:r>
              <a:rPr lang="en-US" dirty="0"/>
              <a:t>Little by little, things began to change. Carrie grew in confidence, family life became more stable, and she felt better equipped to support her children through the challenges they faced.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Carrie's story is just one example of the difference Spurgeons  support can make.</a:t>
            </a:r>
          </a:p>
          <a:p>
            <a:endParaRPr lang="en-US"/>
          </a:p>
          <a:p>
            <a:r>
              <a:rPr lang="en-US"/>
              <a:t>The right support at the right time can make all the difference. It can help parents build confidence, strengthen family relationships and create confidence, stability and a brighter future for their children.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we partner with Spurgeons through prayer, generous giving and by supporting families in our community, we can also help to  transform lives.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Christmas, we want to help Spurgeons open the door to hope for more families like Carrie's.</a:t>
            </a:r>
          </a:p>
          <a:p>
            <a:endParaRPr lang="en-US"/>
          </a:p>
          <a:p>
            <a:r>
              <a:rPr lang="en-US"/>
              <a:t>Our gifts can help provide the practical support, expert guidance, and ongoing encouragement that families need to move forward.</a:t>
            </a:r>
          </a:p>
          <a:p>
            <a:endParaRPr lang="en-US"/>
          </a:p>
          <a:p>
            <a:r>
              <a:rPr lang="en-US"/>
              <a:t>The examples on screen show how, together, we can help families access advice, guidance and practical support through Spurgeons' Family Support Service.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Christmas, we're reminded that God welcomes us with open arms and offers hope in every season.</a:t>
            </a:r>
          </a:p>
          <a:p>
            <a:endParaRPr lang="en-US"/>
          </a:p>
          <a:p>
            <a:r>
              <a:rPr lang="en-US"/>
              <a:t>If you're able to give today, your generosity will help more families access life-changing support and experience hope for the future.</a:t>
            </a:r>
          </a:p>
          <a:p>
            <a:endParaRPr lang="en-US"/>
          </a:p>
          <a:p>
            <a:r>
              <a:rPr lang="en-US"/>
              <a:t>Together, we can play our part in opening doors and sharing God's love with families who need it most.</a:t>
            </a:r>
          </a:p>
          <a:p>
            <a:endParaRPr lang="en-US"/>
          </a:p>
          <a:p>
            <a:r>
              <a:rPr lang="en-US"/>
              <a:t>Thank you for helping to be the welcome every family deserves this Christmas.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svg"/><Relationship Id="rId10" Type="http://schemas.openxmlformats.org/officeDocument/2006/relationships/image" Target="../media/image6.png"/><Relationship Id="rId4" Type="http://schemas.openxmlformats.org/officeDocument/2006/relationships/image" Target="../media/image16.jpeg"/><Relationship Id="rId9" Type="http://schemas.openxmlformats.org/officeDocument/2006/relationships/image" Target="../media/image21.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5.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3.pn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32.jpe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5.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23.pn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391B"/>
        </a:solidFill>
        <a:effectLst/>
      </p:bgPr>
    </p:bg>
    <p:spTree>
      <p:nvGrpSpPr>
        <p:cNvPr id="1" name=""/>
        <p:cNvGrpSpPr/>
        <p:nvPr/>
      </p:nvGrpSpPr>
      <p:grpSpPr>
        <a:xfrm>
          <a:off x="0" y="0"/>
          <a:ext cx="0" cy="0"/>
          <a:chOff x="0" y="0"/>
          <a:chExt cx="0" cy="0"/>
        </a:xfrm>
      </p:grpSpPr>
      <p:sp>
        <p:nvSpPr>
          <p:cNvPr id="2" name="Freeform 2"/>
          <p:cNvSpPr/>
          <p:nvPr/>
        </p:nvSpPr>
        <p:spPr>
          <a:xfrm flipH="1">
            <a:off x="0" y="-295275"/>
            <a:ext cx="20347877" cy="11445681"/>
          </a:xfrm>
          <a:custGeom>
            <a:avLst/>
            <a:gdLst/>
            <a:ahLst/>
            <a:cxnLst/>
            <a:rect l="l" t="t" r="r" b="b"/>
            <a:pathLst>
              <a:path w="20347877" h="11445681">
                <a:moveTo>
                  <a:pt x="20347877" y="0"/>
                </a:moveTo>
                <a:lnTo>
                  <a:pt x="0" y="0"/>
                </a:lnTo>
                <a:lnTo>
                  <a:pt x="0" y="11445681"/>
                </a:lnTo>
                <a:lnTo>
                  <a:pt x="20347877" y="11445681"/>
                </a:lnTo>
                <a:lnTo>
                  <a:pt x="20347877" y="0"/>
                </a:lnTo>
                <a:close/>
              </a:path>
            </a:pathLst>
          </a:custGeom>
          <a:blipFill>
            <a:blip r:embed="rId3"/>
            <a:stretch>
              <a:fillRect/>
            </a:stretch>
          </a:blipFill>
        </p:spPr>
        <p:txBody>
          <a:bodyPr/>
          <a:lstStyle/>
          <a:p>
            <a:endParaRPr lang="en-GB"/>
          </a:p>
        </p:txBody>
      </p:sp>
      <p:grpSp>
        <p:nvGrpSpPr>
          <p:cNvPr id="4" name="Group 4"/>
          <p:cNvGrpSpPr/>
          <p:nvPr/>
        </p:nvGrpSpPr>
        <p:grpSpPr>
          <a:xfrm>
            <a:off x="1508818" y="1043016"/>
            <a:ext cx="5553036" cy="4585335"/>
            <a:chOff x="0" y="0"/>
            <a:chExt cx="7404047" cy="6113780"/>
          </a:xfrm>
        </p:grpSpPr>
        <p:sp>
          <p:nvSpPr>
            <p:cNvPr id="5" name="Freeform 5"/>
            <p:cNvSpPr/>
            <p:nvPr/>
          </p:nvSpPr>
          <p:spPr>
            <a:xfrm>
              <a:off x="0" y="0"/>
              <a:ext cx="3969814" cy="1950333"/>
            </a:xfrm>
            <a:custGeom>
              <a:avLst/>
              <a:gdLst/>
              <a:ahLst/>
              <a:cxnLst/>
              <a:rect l="l" t="t" r="r" b="b"/>
              <a:pathLst>
                <a:path w="3969814" h="1950333">
                  <a:moveTo>
                    <a:pt x="0" y="0"/>
                  </a:moveTo>
                  <a:lnTo>
                    <a:pt x="3969814" y="0"/>
                  </a:lnTo>
                  <a:lnTo>
                    <a:pt x="3969814" y="1950333"/>
                  </a:lnTo>
                  <a:lnTo>
                    <a:pt x="0" y="1950333"/>
                  </a:lnTo>
                  <a:lnTo>
                    <a:pt x="0" y="0"/>
                  </a:lnTo>
                  <a:close/>
                </a:path>
              </a:pathLst>
            </a:custGeom>
            <a:blipFill>
              <a:blip r:embed="rId4"/>
              <a:stretch>
                <a:fillRect/>
              </a:stretch>
            </a:blipFill>
          </p:spPr>
          <p:txBody>
            <a:bodyPr/>
            <a:lstStyle/>
            <a:p>
              <a:endParaRPr lang="en-GB"/>
            </a:p>
          </p:txBody>
        </p:sp>
        <p:sp>
          <p:nvSpPr>
            <p:cNvPr id="6" name="Freeform 6"/>
            <p:cNvSpPr/>
            <p:nvPr/>
          </p:nvSpPr>
          <p:spPr>
            <a:xfrm>
              <a:off x="0" y="2235953"/>
              <a:ext cx="7404047" cy="1949732"/>
            </a:xfrm>
            <a:custGeom>
              <a:avLst/>
              <a:gdLst/>
              <a:ahLst/>
              <a:cxnLst/>
              <a:rect l="l" t="t" r="r" b="b"/>
              <a:pathLst>
                <a:path w="7404047" h="1949732">
                  <a:moveTo>
                    <a:pt x="0" y="0"/>
                  </a:moveTo>
                  <a:lnTo>
                    <a:pt x="7404047" y="0"/>
                  </a:lnTo>
                  <a:lnTo>
                    <a:pt x="7404047" y="1949732"/>
                  </a:lnTo>
                  <a:lnTo>
                    <a:pt x="0" y="1949732"/>
                  </a:lnTo>
                  <a:lnTo>
                    <a:pt x="0" y="0"/>
                  </a:lnTo>
                  <a:close/>
                </a:path>
              </a:pathLst>
            </a:custGeom>
            <a:blipFill>
              <a:blip r:embed="rId5"/>
              <a:stretch>
                <a:fillRect/>
              </a:stretch>
            </a:blipFill>
          </p:spPr>
          <p:txBody>
            <a:bodyPr/>
            <a:lstStyle/>
            <a:p>
              <a:endParaRPr lang="en-GB"/>
            </a:p>
          </p:txBody>
        </p:sp>
        <p:sp>
          <p:nvSpPr>
            <p:cNvPr id="7" name="Freeform 7"/>
            <p:cNvSpPr/>
            <p:nvPr/>
          </p:nvSpPr>
          <p:spPr>
            <a:xfrm>
              <a:off x="41849" y="4472171"/>
              <a:ext cx="6781172" cy="1641609"/>
            </a:xfrm>
            <a:custGeom>
              <a:avLst/>
              <a:gdLst/>
              <a:ahLst/>
              <a:cxnLst/>
              <a:rect l="l" t="t" r="r" b="b"/>
              <a:pathLst>
                <a:path w="6781172" h="1641609">
                  <a:moveTo>
                    <a:pt x="0" y="0"/>
                  </a:moveTo>
                  <a:lnTo>
                    <a:pt x="6781172" y="0"/>
                  </a:lnTo>
                  <a:lnTo>
                    <a:pt x="6781172" y="1641609"/>
                  </a:lnTo>
                  <a:lnTo>
                    <a:pt x="0" y="1641609"/>
                  </a:lnTo>
                  <a:lnTo>
                    <a:pt x="0" y="0"/>
                  </a:lnTo>
                  <a:close/>
                </a:path>
              </a:pathLst>
            </a:custGeom>
            <a:blipFill>
              <a:blip r:embed="rId6"/>
              <a:stretch>
                <a:fillRect/>
              </a:stretch>
            </a:blipFill>
          </p:spPr>
          <p:txBody>
            <a:bodyPr/>
            <a:lstStyle/>
            <a:p>
              <a:endParaRPr lang="en-GB"/>
            </a:p>
          </p:txBody>
        </p:sp>
      </p:grpSp>
      <p:sp>
        <p:nvSpPr>
          <p:cNvPr id="8" name="Freeform 8"/>
          <p:cNvSpPr/>
          <p:nvPr/>
        </p:nvSpPr>
        <p:spPr>
          <a:xfrm rot="-4443270">
            <a:off x="4740594" y="1147307"/>
            <a:ext cx="1548875" cy="1765804"/>
          </a:xfrm>
          <a:custGeom>
            <a:avLst/>
            <a:gdLst/>
            <a:ahLst/>
            <a:cxnLst/>
            <a:rect l="l" t="t" r="r" b="b"/>
            <a:pathLst>
              <a:path w="1548875" h="1765804">
                <a:moveTo>
                  <a:pt x="0" y="0"/>
                </a:moveTo>
                <a:lnTo>
                  <a:pt x="1548876" y="0"/>
                </a:lnTo>
                <a:lnTo>
                  <a:pt x="1548876" y="1765804"/>
                </a:lnTo>
                <a:lnTo>
                  <a:pt x="0" y="1765804"/>
                </a:lnTo>
                <a:lnTo>
                  <a:pt x="0" y="0"/>
                </a:lnTo>
                <a:close/>
              </a:path>
            </a:pathLst>
          </a:custGeom>
          <a:blipFill>
            <a:blip r:embed="rId7"/>
            <a:stretch>
              <a:fillRect r="-14005"/>
            </a:stretch>
          </a:blipFill>
        </p:spPr>
        <p:txBody>
          <a:bodyPr/>
          <a:lstStyle/>
          <a:p>
            <a:endParaRPr lang="en-GB"/>
          </a:p>
        </p:txBody>
      </p:sp>
      <p:sp>
        <p:nvSpPr>
          <p:cNvPr id="11" name="TextBox 11"/>
          <p:cNvSpPr txBox="1"/>
          <p:nvPr/>
        </p:nvSpPr>
        <p:spPr>
          <a:xfrm>
            <a:off x="1508818" y="6232105"/>
            <a:ext cx="6145214" cy="1868879"/>
          </a:xfrm>
          <a:prstGeom prst="rect">
            <a:avLst/>
          </a:prstGeom>
        </p:spPr>
        <p:txBody>
          <a:bodyPr lIns="0" tIns="0" rIns="0" bIns="0" rtlCol="0" anchor="t">
            <a:spAutoFit/>
          </a:bodyPr>
          <a:lstStyle/>
          <a:p>
            <a:pPr algn="l">
              <a:lnSpc>
                <a:spcPts val="4763"/>
              </a:lnSpc>
              <a:spcBef>
                <a:spcPct val="0"/>
              </a:spcBef>
            </a:pPr>
            <a:r>
              <a:rPr lang="en-US" sz="4669" spc="-46">
                <a:solidFill>
                  <a:srgbClr val="FFFFFF"/>
                </a:solidFill>
                <a:latin typeface="Mozaic GEO 1"/>
                <a:ea typeface="Mozaic GEO 1"/>
                <a:cs typeface="Mozaic GEO 1"/>
                <a:sym typeface="Mozaic GEO 1"/>
              </a:rPr>
              <a:t>How Spurgeons offers hope to children and families in need</a:t>
            </a:r>
          </a:p>
        </p:txBody>
      </p:sp>
      <p:grpSp>
        <p:nvGrpSpPr>
          <p:cNvPr id="13" name="Group 9">
            <a:extLst>
              <a:ext uri="{FF2B5EF4-FFF2-40B4-BE49-F238E27FC236}">
                <a16:creationId xmlns:a16="http://schemas.microsoft.com/office/drawing/2014/main" id="{B490318B-535B-EF20-C902-119CB9792C22}"/>
              </a:ext>
            </a:extLst>
          </p:cNvPr>
          <p:cNvGrpSpPr/>
          <p:nvPr/>
        </p:nvGrpSpPr>
        <p:grpSpPr>
          <a:xfrm rot="16200000">
            <a:off x="5156566" y="1978865"/>
            <a:ext cx="17148959" cy="12600680"/>
            <a:chOff x="266864" y="-7761606"/>
            <a:chExt cx="41148000" cy="16809464"/>
          </a:xfrm>
        </p:grpSpPr>
        <p:sp>
          <p:nvSpPr>
            <p:cNvPr id="14" name="Freeform 10">
              <a:extLst>
                <a:ext uri="{FF2B5EF4-FFF2-40B4-BE49-F238E27FC236}">
                  <a16:creationId xmlns:a16="http://schemas.microsoft.com/office/drawing/2014/main" id="{F72BE362-5FD5-6D93-C0BE-9BEC2AC80342}"/>
                </a:ext>
              </a:extLst>
            </p:cNvPr>
            <p:cNvSpPr/>
            <p:nvPr/>
          </p:nvSpPr>
          <p:spPr>
            <a:xfrm>
              <a:off x="266864" y="-7761606"/>
              <a:ext cx="41148000" cy="16809464"/>
            </a:xfrm>
            <a:custGeom>
              <a:avLst/>
              <a:gdLst/>
              <a:ahLst/>
              <a:cxnLst/>
              <a:rect l="l" t="t" r="r" b="b"/>
              <a:pathLst>
                <a:path w="41148000" h="16809464">
                  <a:moveTo>
                    <a:pt x="0" y="0"/>
                  </a:moveTo>
                  <a:lnTo>
                    <a:pt x="41148000" y="0"/>
                  </a:lnTo>
                  <a:lnTo>
                    <a:pt x="41148000" y="16809464"/>
                  </a:lnTo>
                  <a:lnTo>
                    <a:pt x="0" y="16809464"/>
                  </a:lnTo>
                  <a:lnTo>
                    <a:pt x="0" y="0"/>
                  </a:lnTo>
                  <a:close/>
                </a:path>
              </a:pathLst>
            </a:custGeom>
            <a:blipFill>
              <a:blip r:embed="rId8"/>
              <a:stretch>
                <a:fillRect t="-4397" b="-4397"/>
              </a:stretch>
            </a:blipFill>
          </p:spPr>
          <p:txBody>
            <a:bodyPr/>
            <a:lstStyle/>
            <a:p>
              <a:endParaRPr lang="en-GB"/>
            </a:p>
          </p:txBody>
        </p:sp>
      </p:grpSp>
      <p:sp>
        <p:nvSpPr>
          <p:cNvPr id="3" name="Freeform 3"/>
          <p:cNvSpPr/>
          <p:nvPr/>
        </p:nvSpPr>
        <p:spPr>
          <a:xfrm flipH="1">
            <a:off x="6956456" y="-102207"/>
            <a:ext cx="12794417" cy="11059543"/>
          </a:xfrm>
          <a:custGeom>
            <a:avLst/>
            <a:gdLst/>
            <a:ahLst/>
            <a:cxnLst/>
            <a:rect l="l" t="t" r="r" b="b"/>
            <a:pathLst>
              <a:path w="12794417" h="11059543">
                <a:moveTo>
                  <a:pt x="12794417" y="0"/>
                </a:moveTo>
                <a:lnTo>
                  <a:pt x="0" y="0"/>
                </a:lnTo>
                <a:lnTo>
                  <a:pt x="0" y="11059543"/>
                </a:lnTo>
                <a:lnTo>
                  <a:pt x="12794417" y="11059543"/>
                </a:lnTo>
                <a:lnTo>
                  <a:pt x="12794417" y="0"/>
                </a:lnTo>
                <a:close/>
              </a:path>
            </a:pathLst>
          </a:custGeom>
          <a:blipFill>
            <a:blip r:embed="rId9"/>
            <a:stretch>
              <a:fillRect l="-5637" t="-3491" r="-53399"/>
            </a:stretch>
          </a:blipFill>
        </p:spPr>
        <p:txBody>
          <a:bodyPr/>
          <a:lstStyle/>
          <a:p>
            <a:endParaRPr lang="en-GB"/>
          </a:p>
        </p:txBody>
      </p:sp>
      <p:sp>
        <p:nvSpPr>
          <p:cNvPr id="9" name="Freeform 9"/>
          <p:cNvSpPr/>
          <p:nvPr/>
        </p:nvSpPr>
        <p:spPr>
          <a:xfrm>
            <a:off x="0" y="8735088"/>
            <a:ext cx="20347876" cy="1593246"/>
          </a:xfrm>
          <a:custGeom>
            <a:avLst/>
            <a:gdLst/>
            <a:ahLst/>
            <a:cxnLst/>
            <a:rect l="l" t="t" r="r" b="b"/>
            <a:pathLst>
              <a:path w="18288000" h="1593246">
                <a:moveTo>
                  <a:pt x="0" y="0"/>
                </a:moveTo>
                <a:lnTo>
                  <a:pt x="18288000" y="0"/>
                </a:lnTo>
                <a:lnTo>
                  <a:pt x="18288000" y="1593246"/>
                </a:lnTo>
                <a:lnTo>
                  <a:pt x="0" y="1593246"/>
                </a:lnTo>
                <a:lnTo>
                  <a:pt x="0" y="0"/>
                </a:lnTo>
                <a:close/>
              </a:path>
            </a:pathLst>
          </a:custGeom>
          <a:blipFill>
            <a:blip r:embed="rId10"/>
            <a:stretch>
              <a:fillRect t="-940234" b="-394571"/>
            </a:stretch>
          </a:blipFill>
        </p:spPr>
        <p:txBody>
          <a:bodyPr/>
          <a:lstStyle/>
          <a:p>
            <a:endParaRPr lang="en-GB"/>
          </a:p>
        </p:txBody>
      </p:sp>
      <p:sp>
        <p:nvSpPr>
          <p:cNvPr id="12" name="TextBox 12"/>
          <p:cNvSpPr txBox="1"/>
          <p:nvPr/>
        </p:nvSpPr>
        <p:spPr>
          <a:xfrm>
            <a:off x="910346" y="9210945"/>
            <a:ext cx="8199018" cy="586740"/>
          </a:xfrm>
          <a:prstGeom prst="rect">
            <a:avLst/>
          </a:prstGeom>
        </p:spPr>
        <p:txBody>
          <a:bodyPr lIns="0" tIns="0" rIns="0" bIns="0" rtlCol="0" anchor="t">
            <a:spAutoFit/>
          </a:bodyPr>
          <a:lstStyle/>
          <a:p>
            <a:pPr algn="l">
              <a:lnSpc>
                <a:spcPts val="4079"/>
              </a:lnSpc>
              <a:spcBef>
                <a:spcPct val="0"/>
              </a:spcBef>
            </a:pPr>
            <a:r>
              <a:rPr lang="en-US" sz="3999" spc="-39" dirty="0" err="1">
                <a:solidFill>
                  <a:srgbClr val="FFFFFF"/>
                </a:solidFill>
                <a:latin typeface="Mozaic GEO 1"/>
                <a:ea typeface="Mozaic GEO 1"/>
                <a:cs typeface="Mozaic GEO 1"/>
                <a:sym typeface="Mozaic GEO 1"/>
              </a:rPr>
              <a:t>Spurgeons</a:t>
            </a:r>
            <a:r>
              <a:rPr lang="en-US" sz="3999" spc="-39" dirty="0">
                <a:solidFill>
                  <a:srgbClr val="FFFFFF"/>
                </a:solidFill>
                <a:latin typeface="Mozaic GEO 1"/>
                <a:ea typeface="Mozaic GEO 1"/>
                <a:cs typeface="Mozaic GEO 1"/>
                <a:sym typeface="Mozaic GEO 1"/>
              </a:rPr>
              <a:t> Christmas Appeal 2026</a:t>
            </a:r>
          </a:p>
        </p:txBody>
      </p:sp>
      <p:sp>
        <p:nvSpPr>
          <p:cNvPr id="10" name="Freeform 10"/>
          <p:cNvSpPr/>
          <p:nvPr/>
        </p:nvSpPr>
        <p:spPr>
          <a:xfrm>
            <a:off x="14405310" y="8664002"/>
            <a:ext cx="3233525" cy="1593246"/>
          </a:xfrm>
          <a:custGeom>
            <a:avLst/>
            <a:gdLst/>
            <a:ahLst/>
            <a:cxnLst/>
            <a:rect l="l" t="t" r="r" b="b"/>
            <a:pathLst>
              <a:path w="3233525" h="1593246">
                <a:moveTo>
                  <a:pt x="0" y="0"/>
                </a:moveTo>
                <a:lnTo>
                  <a:pt x="3233525" y="0"/>
                </a:lnTo>
                <a:lnTo>
                  <a:pt x="3233525" y="1593246"/>
                </a:lnTo>
                <a:lnTo>
                  <a:pt x="0" y="15932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95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49000"/>
            </a:blip>
            <a:stretch>
              <a:fillRect t="-9259" b="-9259"/>
            </a:stretch>
          </a:blipFill>
        </p:spPr>
        <p:txBody>
          <a:bodyPr/>
          <a:lstStyle/>
          <a:p>
            <a:endParaRPr lang="en-GB"/>
          </a:p>
        </p:txBody>
      </p:sp>
      <p:sp>
        <p:nvSpPr>
          <p:cNvPr id="3" name="TextBox 3"/>
          <p:cNvSpPr txBox="1"/>
          <p:nvPr/>
        </p:nvSpPr>
        <p:spPr>
          <a:xfrm>
            <a:off x="2955777" y="3075540"/>
            <a:ext cx="12376445" cy="4434841"/>
          </a:xfrm>
          <a:prstGeom prst="rect">
            <a:avLst/>
          </a:prstGeom>
        </p:spPr>
        <p:txBody>
          <a:bodyPr lIns="0" tIns="0" rIns="0" bIns="0" rtlCol="0" anchor="t">
            <a:spAutoFit/>
          </a:bodyPr>
          <a:lstStyle/>
          <a:p>
            <a:pPr algn="ctr">
              <a:lnSpc>
                <a:spcPts val="8819"/>
              </a:lnSpc>
            </a:pPr>
            <a:r>
              <a:rPr lang="en-US" sz="6299" spc="-62">
                <a:solidFill>
                  <a:srgbClr val="F2F1ED"/>
                </a:solidFill>
                <a:latin typeface="Mozaic GEO 2"/>
                <a:ea typeface="Mozaic GEO 2"/>
                <a:cs typeface="Mozaic GEO 2"/>
                <a:sym typeface="Mozaic GEO 2"/>
              </a:rPr>
              <a:t>Do not be afraid. I bring you good news that will cause great joy for all the people. </a:t>
            </a:r>
          </a:p>
          <a:p>
            <a:pPr algn="ctr">
              <a:lnSpc>
                <a:spcPts val="8399"/>
              </a:lnSpc>
              <a:spcBef>
                <a:spcPct val="0"/>
              </a:spcBef>
            </a:pPr>
            <a:endParaRPr lang="en-US" sz="6299" spc="-62">
              <a:solidFill>
                <a:srgbClr val="F2F1ED"/>
              </a:solidFill>
              <a:latin typeface="Mozaic GEO 2"/>
              <a:ea typeface="Mozaic GEO 2"/>
              <a:cs typeface="Mozaic GEO 2"/>
              <a:sym typeface="Mozaic GEO 2"/>
            </a:endParaRPr>
          </a:p>
        </p:txBody>
      </p:sp>
      <p:sp>
        <p:nvSpPr>
          <p:cNvPr id="4" name="Freeform 4"/>
          <p:cNvSpPr/>
          <p:nvPr/>
        </p:nvSpPr>
        <p:spPr>
          <a:xfrm>
            <a:off x="11258368" y="5595451"/>
            <a:ext cx="1659410" cy="1659410"/>
          </a:xfrm>
          <a:custGeom>
            <a:avLst/>
            <a:gdLst/>
            <a:ahLst/>
            <a:cxnLst/>
            <a:rect l="l" t="t" r="r" b="b"/>
            <a:pathLst>
              <a:path w="1659410" h="1659410">
                <a:moveTo>
                  <a:pt x="0" y="0"/>
                </a:moveTo>
                <a:lnTo>
                  <a:pt x="1659410" y="0"/>
                </a:lnTo>
                <a:lnTo>
                  <a:pt x="1659410" y="1659410"/>
                </a:lnTo>
                <a:lnTo>
                  <a:pt x="0" y="16594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2250927" y="1976055"/>
            <a:ext cx="1671047" cy="1671047"/>
          </a:xfrm>
          <a:custGeom>
            <a:avLst/>
            <a:gdLst/>
            <a:ahLst/>
            <a:cxnLst/>
            <a:rect l="l" t="t" r="r" b="b"/>
            <a:pathLst>
              <a:path w="1671047" h="1671047">
                <a:moveTo>
                  <a:pt x="0" y="0"/>
                </a:moveTo>
                <a:lnTo>
                  <a:pt x="1671047" y="0"/>
                </a:lnTo>
                <a:lnTo>
                  <a:pt x="1671047" y="1671048"/>
                </a:lnTo>
                <a:lnTo>
                  <a:pt x="0" y="167104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6"/>
            <a:stretch>
              <a:fillRect/>
            </a:stretch>
          </a:blipFill>
        </p:spPr>
        <p:txBody>
          <a:bodyPr/>
          <a:lstStyle/>
          <a:p>
            <a:endParaRPr lang="en-GB"/>
          </a:p>
        </p:txBody>
      </p:sp>
      <p:sp>
        <p:nvSpPr>
          <p:cNvPr id="7" name="Freeform 7"/>
          <p:cNvSpPr/>
          <p:nvPr/>
        </p:nvSpPr>
        <p:spPr>
          <a:xfrm>
            <a:off x="1028700" y="8916881"/>
            <a:ext cx="3859252" cy="682838"/>
          </a:xfrm>
          <a:custGeom>
            <a:avLst/>
            <a:gdLst/>
            <a:ahLst/>
            <a:cxnLst/>
            <a:rect l="l" t="t" r="r" b="b"/>
            <a:pathLst>
              <a:path w="3859252" h="682838">
                <a:moveTo>
                  <a:pt x="0" y="0"/>
                </a:moveTo>
                <a:lnTo>
                  <a:pt x="3859252" y="0"/>
                </a:lnTo>
                <a:lnTo>
                  <a:pt x="3859252" y="682838"/>
                </a:lnTo>
                <a:lnTo>
                  <a:pt x="0" y="68283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7861900" y="7112836"/>
            <a:ext cx="3644300" cy="644215"/>
          </a:xfrm>
          <a:prstGeom prst="rect">
            <a:avLst/>
          </a:prstGeom>
        </p:spPr>
        <p:txBody>
          <a:bodyPr wrap="square" lIns="0" tIns="0" rIns="0" bIns="0" rtlCol="0" anchor="t">
            <a:spAutoFit/>
          </a:bodyPr>
          <a:lstStyle/>
          <a:p>
            <a:pPr algn="ctr">
              <a:lnSpc>
                <a:spcPts val="5243"/>
              </a:lnSpc>
              <a:spcBef>
                <a:spcPct val="0"/>
              </a:spcBef>
            </a:pPr>
            <a:r>
              <a:rPr lang="en-US" sz="3745" spc="-37" dirty="0">
                <a:solidFill>
                  <a:srgbClr val="F2F1ED"/>
                </a:solidFill>
                <a:latin typeface="Mozaic Italic Light Italics"/>
                <a:ea typeface="Mozaic Italic Light Italics"/>
                <a:cs typeface="Mozaic Italic Light Italics"/>
                <a:sym typeface="Mozaic Italic Light Italics"/>
              </a:rPr>
              <a:t>Luke 2:10-11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1ED"/>
        </a:solidFill>
        <a:effectLst/>
      </p:bgPr>
    </p:bg>
    <p:spTree>
      <p:nvGrpSpPr>
        <p:cNvPr id="1" name=""/>
        <p:cNvGrpSpPr/>
        <p:nvPr/>
      </p:nvGrpSpPr>
      <p:grpSpPr>
        <a:xfrm>
          <a:off x="0" y="0"/>
          <a:ext cx="0" cy="0"/>
          <a:chOff x="0" y="0"/>
          <a:chExt cx="0" cy="0"/>
        </a:xfrm>
      </p:grpSpPr>
      <p:sp>
        <p:nvSpPr>
          <p:cNvPr id="2" name="Freeform 2"/>
          <p:cNvSpPr/>
          <p:nvPr/>
        </p:nvSpPr>
        <p:spPr>
          <a:xfrm>
            <a:off x="1028700" y="9476919"/>
            <a:ext cx="3789651" cy="670523"/>
          </a:xfrm>
          <a:custGeom>
            <a:avLst/>
            <a:gdLst/>
            <a:ahLst/>
            <a:cxnLst/>
            <a:rect l="l" t="t" r="r" b="b"/>
            <a:pathLst>
              <a:path w="3789651" h="670523">
                <a:moveTo>
                  <a:pt x="0" y="0"/>
                </a:moveTo>
                <a:lnTo>
                  <a:pt x="3789651" y="0"/>
                </a:lnTo>
                <a:lnTo>
                  <a:pt x="3789651" y="670523"/>
                </a:lnTo>
                <a:lnTo>
                  <a:pt x="0" y="670523"/>
                </a:lnTo>
                <a:lnTo>
                  <a:pt x="0" y="0"/>
                </a:lnTo>
                <a:close/>
              </a:path>
            </a:pathLst>
          </a:custGeom>
          <a:blipFill>
            <a:blip r:embed="rId3"/>
            <a:stretch>
              <a:fillRect/>
            </a:stretch>
          </a:blipFill>
        </p:spPr>
        <p:txBody>
          <a:bodyPr/>
          <a:lstStyle/>
          <a:p>
            <a:endParaRPr lang="en-GB"/>
          </a:p>
        </p:txBody>
      </p:sp>
      <p:sp>
        <p:nvSpPr>
          <p:cNvPr id="3" name="Freeform 3"/>
          <p:cNvSpPr/>
          <p:nvPr/>
        </p:nvSpPr>
        <p:spPr>
          <a:xfrm>
            <a:off x="9630164" y="0"/>
            <a:ext cx="11719936" cy="10287000"/>
          </a:xfrm>
          <a:custGeom>
            <a:avLst/>
            <a:gdLst/>
            <a:ahLst/>
            <a:cxnLst/>
            <a:rect l="l" t="t" r="r" b="b"/>
            <a:pathLst>
              <a:path w="11719936" h="10287000">
                <a:moveTo>
                  <a:pt x="0" y="0"/>
                </a:moveTo>
                <a:lnTo>
                  <a:pt x="11719936" y="0"/>
                </a:lnTo>
                <a:lnTo>
                  <a:pt x="11719936" y="10287000"/>
                </a:lnTo>
                <a:lnTo>
                  <a:pt x="0" y="10287000"/>
                </a:lnTo>
                <a:lnTo>
                  <a:pt x="0" y="0"/>
                </a:lnTo>
                <a:close/>
              </a:path>
            </a:pathLst>
          </a:custGeom>
          <a:blipFill>
            <a:blip r:embed="rId4"/>
            <a:stretch>
              <a:fillRect l="-15267" r="-16723"/>
            </a:stretch>
          </a:blipFill>
        </p:spPr>
        <p:txBody>
          <a:bodyPr/>
          <a:lstStyle/>
          <a:p>
            <a:endParaRPr lang="en-GB"/>
          </a:p>
        </p:txBody>
      </p:sp>
      <p:sp>
        <p:nvSpPr>
          <p:cNvPr id="4" name="Freeform 4"/>
          <p:cNvSpPr/>
          <p:nvPr/>
        </p:nvSpPr>
        <p:spPr>
          <a:xfrm>
            <a:off x="1081289" y="3896580"/>
            <a:ext cx="313318" cy="435164"/>
          </a:xfrm>
          <a:custGeom>
            <a:avLst/>
            <a:gdLst/>
            <a:ahLst/>
            <a:cxnLst/>
            <a:rect l="l" t="t" r="r" b="b"/>
            <a:pathLst>
              <a:path w="313318" h="435164">
                <a:moveTo>
                  <a:pt x="0" y="0"/>
                </a:moveTo>
                <a:lnTo>
                  <a:pt x="313318" y="0"/>
                </a:lnTo>
                <a:lnTo>
                  <a:pt x="313318" y="435165"/>
                </a:lnTo>
                <a:lnTo>
                  <a:pt x="0" y="4351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028700" y="4616737"/>
            <a:ext cx="455447" cy="409902"/>
          </a:xfrm>
          <a:custGeom>
            <a:avLst/>
            <a:gdLst/>
            <a:ahLst/>
            <a:cxnLst/>
            <a:rect l="l" t="t" r="r" b="b"/>
            <a:pathLst>
              <a:path w="455447" h="409902">
                <a:moveTo>
                  <a:pt x="0" y="0"/>
                </a:moveTo>
                <a:lnTo>
                  <a:pt x="455447" y="0"/>
                </a:lnTo>
                <a:lnTo>
                  <a:pt x="455447" y="409902"/>
                </a:lnTo>
                <a:lnTo>
                  <a:pt x="0" y="409902"/>
                </a:lnTo>
                <a:lnTo>
                  <a:pt x="0" y="0"/>
                </a:lnTo>
                <a:close/>
              </a:path>
            </a:pathLst>
          </a:custGeom>
          <a:blipFill>
            <a:blip r:embed="rId6"/>
            <a:stretch>
              <a:fillRect/>
            </a:stretch>
          </a:blipFill>
          <a:ln cap="sq">
            <a:noFill/>
            <a:prstDash val="solid"/>
            <a:miter/>
          </a:ln>
        </p:spPr>
        <p:txBody>
          <a:bodyPr/>
          <a:lstStyle/>
          <a:p>
            <a:endParaRPr lang="en-GB"/>
          </a:p>
        </p:txBody>
      </p:sp>
      <p:sp>
        <p:nvSpPr>
          <p:cNvPr id="6" name="Freeform 6"/>
          <p:cNvSpPr/>
          <p:nvPr/>
        </p:nvSpPr>
        <p:spPr>
          <a:xfrm>
            <a:off x="1081289" y="5316445"/>
            <a:ext cx="362075" cy="489291"/>
          </a:xfrm>
          <a:custGeom>
            <a:avLst/>
            <a:gdLst/>
            <a:ahLst/>
            <a:cxnLst/>
            <a:rect l="l" t="t" r="r" b="b"/>
            <a:pathLst>
              <a:path w="362075" h="489291">
                <a:moveTo>
                  <a:pt x="0" y="0"/>
                </a:moveTo>
                <a:lnTo>
                  <a:pt x="362075" y="0"/>
                </a:lnTo>
                <a:lnTo>
                  <a:pt x="362075" y="489291"/>
                </a:lnTo>
                <a:lnTo>
                  <a:pt x="0" y="489291"/>
                </a:lnTo>
                <a:lnTo>
                  <a:pt x="0" y="0"/>
                </a:lnTo>
                <a:close/>
              </a:path>
            </a:pathLst>
          </a:custGeom>
          <a:blipFill>
            <a:blip r:embed="rId7"/>
            <a:stretch>
              <a:fillRect/>
            </a:stretch>
          </a:blipFill>
          <a:ln cap="sq">
            <a:noFill/>
            <a:prstDash val="solid"/>
            <a:miter/>
          </a:ln>
        </p:spPr>
        <p:txBody>
          <a:bodyPr/>
          <a:lstStyle/>
          <a:p>
            <a:endParaRPr lang="en-GB"/>
          </a:p>
        </p:txBody>
      </p:sp>
      <p:sp>
        <p:nvSpPr>
          <p:cNvPr id="7" name="Freeform 7"/>
          <p:cNvSpPr/>
          <p:nvPr/>
        </p:nvSpPr>
        <p:spPr>
          <a:xfrm>
            <a:off x="1109959" y="6893223"/>
            <a:ext cx="439886" cy="458215"/>
          </a:xfrm>
          <a:custGeom>
            <a:avLst/>
            <a:gdLst/>
            <a:ahLst/>
            <a:cxnLst/>
            <a:rect l="l" t="t" r="r" b="b"/>
            <a:pathLst>
              <a:path w="439886" h="458215">
                <a:moveTo>
                  <a:pt x="0" y="0"/>
                </a:moveTo>
                <a:lnTo>
                  <a:pt x="439886" y="0"/>
                </a:lnTo>
                <a:lnTo>
                  <a:pt x="439886" y="458215"/>
                </a:lnTo>
                <a:lnTo>
                  <a:pt x="0" y="458215"/>
                </a:lnTo>
                <a:lnTo>
                  <a:pt x="0" y="0"/>
                </a:lnTo>
                <a:close/>
              </a:path>
            </a:pathLst>
          </a:custGeom>
          <a:blipFill>
            <a:blip r:embed="rId8"/>
            <a:stretch>
              <a:fillRect/>
            </a:stretch>
          </a:blipFill>
          <a:ln cap="sq">
            <a:noFill/>
            <a:prstDash val="solid"/>
            <a:miter/>
          </a:ln>
        </p:spPr>
        <p:txBody>
          <a:bodyPr/>
          <a:lstStyle/>
          <a:p>
            <a:endParaRPr lang="en-GB"/>
          </a:p>
        </p:txBody>
      </p:sp>
      <p:sp>
        <p:nvSpPr>
          <p:cNvPr id="8" name="Freeform 8"/>
          <p:cNvSpPr/>
          <p:nvPr/>
        </p:nvSpPr>
        <p:spPr>
          <a:xfrm>
            <a:off x="1081289" y="6064933"/>
            <a:ext cx="402858" cy="428572"/>
          </a:xfrm>
          <a:custGeom>
            <a:avLst/>
            <a:gdLst/>
            <a:ahLst/>
            <a:cxnLst/>
            <a:rect l="l" t="t" r="r" b="b"/>
            <a:pathLst>
              <a:path w="402858" h="428572">
                <a:moveTo>
                  <a:pt x="0" y="0"/>
                </a:moveTo>
                <a:lnTo>
                  <a:pt x="402858" y="0"/>
                </a:lnTo>
                <a:lnTo>
                  <a:pt x="402858" y="428572"/>
                </a:lnTo>
                <a:lnTo>
                  <a:pt x="0" y="428572"/>
                </a:lnTo>
                <a:lnTo>
                  <a:pt x="0" y="0"/>
                </a:lnTo>
                <a:close/>
              </a:path>
            </a:pathLst>
          </a:custGeom>
          <a:blipFill>
            <a:blip r:embed="rId9"/>
            <a:stretch>
              <a:fillRect/>
            </a:stretch>
          </a:blipFill>
          <a:ln cap="sq">
            <a:noFill/>
            <a:prstDash val="solid"/>
            <a:miter/>
          </a:ln>
        </p:spPr>
        <p:txBody>
          <a:bodyPr/>
          <a:lstStyle/>
          <a:p>
            <a:endParaRPr lang="en-GB"/>
          </a:p>
        </p:txBody>
      </p:sp>
      <p:sp>
        <p:nvSpPr>
          <p:cNvPr id="9" name="TextBox 9"/>
          <p:cNvSpPr txBox="1"/>
          <p:nvPr/>
        </p:nvSpPr>
        <p:spPr>
          <a:xfrm>
            <a:off x="723231" y="734881"/>
            <a:ext cx="7917770" cy="846386"/>
          </a:xfrm>
          <a:prstGeom prst="rect">
            <a:avLst/>
          </a:prstGeom>
        </p:spPr>
        <p:txBody>
          <a:bodyPr lIns="0" tIns="0" rIns="0" bIns="0" rtlCol="0" anchor="t">
            <a:spAutoFit/>
          </a:bodyPr>
          <a:lstStyle/>
          <a:p>
            <a:pPr algn="l">
              <a:lnSpc>
                <a:spcPts val="6579"/>
              </a:lnSpc>
            </a:pPr>
            <a:r>
              <a:rPr lang="en-US" sz="6000" b="1" spc="-46" dirty="0">
                <a:solidFill>
                  <a:srgbClr val="FE391B"/>
                </a:solidFill>
                <a:latin typeface="Goudy Heavy"/>
                <a:ea typeface="Goudy Heavy"/>
                <a:cs typeface="Goudy Heavy"/>
                <a:sym typeface="Goudy Heavy"/>
              </a:rPr>
              <a:t>Parents need support too</a:t>
            </a:r>
          </a:p>
        </p:txBody>
      </p:sp>
      <p:sp>
        <p:nvSpPr>
          <p:cNvPr id="10" name="TextBox 10"/>
          <p:cNvSpPr txBox="1"/>
          <p:nvPr/>
        </p:nvSpPr>
        <p:spPr>
          <a:xfrm>
            <a:off x="757867" y="2168888"/>
            <a:ext cx="7314360" cy="566437"/>
          </a:xfrm>
          <a:prstGeom prst="rect">
            <a:avLst/>
          </a:prstGeom>
        </p:spPr>
        <p:txBody>
          <a:bodyPr lIns="0" tIns="0" rIns="0" bIns="0" rtlCol="0" anchor="t">
            <a:spAutoFit/>
          </a:bodyPr>
          <a:lstStyle/>
          <a:p>
            <a:pPr algn="l">
              <a:lnSpc>
                <a:spcPts val="4176"/>
              </a:lnSpc>
            </a:pPr>
            <a:r>
              <a:rPr lang="en-US" sz="4800" b="1" spc="-29" dirty="0">
                <a:solidFill>
                  <a:srgbClr val="001951"/>
                </a:solidFill>
                <a:latin typeface="Goudy Heavy"/>
                <a:ea typeface="Goudy Heavy"/>
                <a:cs typeface="Goudy Heavy"/>
                <a:sym typeface="Goudy Heavy"/>
              </a:rPr>
              <a:t>Many parents face:</a:t>
            </a:r>
          </a:p>
        </p:txBody>
      </p:sp>
      <p:sp>
        <p:nvSpPr>
          <p:cNvPr id="11" name="TextBox 11"/>
          <p:cNvSpPr txBox="1"/>
          <p:nvPr/>
        </p:nvSpPr>
        <p:spPr>
          <a:xfrm>
            <a:off x="723231" y="7842918"/>
            <a:ext cx="8190239" cy="1051570"/>
          </a:xfrm>
          <a:prstGeom prst="rect">
            <a:avLst/>
          </a:prstGeom>
        </p:spPr>
        <p:txBody>
          <a:bodyPr lIns="0" tIns="0" rIns="0" bIns="0" rtlCol="0" anchor="t">
            <a:spAutoFit/>
          </a:bodyPr>
          <a:lstStyle/>
          <a:p>
            <a:pPr algn="ctr">
              <a:lnSpc>
                <a:spcPts val="3952"/>
              </a:lnSpc>
            </a:pPr>
            <a:r>
              <a:rPr lang="en-US" sz="4000" b="1" spc="-34" dirty="0">
                <a:solidFill>
                  <a:srgbClr val="001951"/>
                </a:solidFill>
                <a:latin typeface="Mozaic Italic Semi-Bold Italics"/>
                <a:ea typeface="Mozaic Italic Semi-Bold Italics"/>
                <a:cs typeface="Mozaic Italic Semi-Bold Italics"/>
                <a:sym typeface="Mozaic Italic Semi-Bold Italics"/>
              </a:rPr>
              <a:t>Many can feel overwhelmed and unsure where to turn</a:t>
            </a:r>
          </a:p>
        </p:txBody>
      </p:sp>
      <p:sp>
        <p:nvSpPr>
          <p:cNvPr id="12" name="TextBox 12"/>
          <p:cNvSpPr txBox="1"/>
          <p:nvPr/>
        </p:nvSpPr>
        <p:spPr>
          <a:xfrm>
            <a:off x="1475679" y="3773619"/>
            <a:ext cx="5171085" cy="523220"/>
          </a:xfrm>
          <a:prstGeom prst="rect">
            <a:avLst/>
          </a:prstGeom>
        </p:spPr>
        <p:txBody>
          <a:bodyPr wrap="square" lIns="0" tIns="0" rIns="0" bIns="0" rtlCol="0" anchor="t">
            <a:spAutoFit/>
          </a:bodyPr>
          <a:lstStyle/>
          <a:p>
            <a:pPr algn="ctr">
              <a:lnSpc>
                <a:spcPts val="3975"/>
              </a:lnSpc>
              <a:spcBef>
                <a:spcPct val="0"/>
              </a:spcBef>
            </a:pPr>
            <a:r>
              <a:rPr lang="en-US" sz="3600" spc="-28" dirty="0">
                <a:solidFill>
                  <a:srgbClr val="001951"/>
                </a:solidFill>
                <a:latin typeface="Mozaic GEO 1"/>
                <a:ea typeface="Mozaic GEO 1"/>
                <a:cs typeface="Mozaic GEO 1"/>
                <a:sym typeface="Mozaic GEO 1"/>
              </a:rPr>
              <a:t>Worries about money</a:t>
            </a:r>
          </a:p>
        </p:txBody>
      </p:sp>
      <p:sp>
        <p:nvSpPr>
          <p:cNvPr id="13" name="TextBox 13"/>
          <p:cNvSpPr txBox="1"/>
          <p:nvPr/>
        </p:nvSpPr>
        <p:spPr>
          <a:xfrm>
            <a:off x="1597040" y="4560078"/>
            <a:ext cx="4309323" cy="523220"/>
          </a:xfrm>
          <a:prstGeom prst="rect">
            <a:avLst/>
          </a:prstGeom>
        </p:spPr>
        <p:txBody>
          <a:bodyPr wrap="square" lIns="0" tIns="0" rIns="0" bIns="0" rtlCol="0" anchor="t">
            <a:spAutoFit/>
          </a:bodyPr>
          <a:lstStyle/>
          <a:p>
            <a:pPr marL="0" lvl="0" indent="0" algn="ctr">
              <a:lnSpc>
                <a:spcPts val="3975"/>
              </a:lnSpc>
              <a:spcBef>
                <a:spcPct val="0"/>
              </a:spcBef>
            </a:pPr>
            <a:r>
              <a:rPr lang="en-US" sz="3600" b="1" u="none" strike="noStrike" spc="-28" dirty="0">
                <a:solidFill>
                  <a:srgbClr val="001951"/>
                </a:solidFill>
                <a:latin typeface="Mozaic GEO 1"/>
                <a:ea typeface="Mozaic GEO 1"/>
                <a:cs typeface="Mozaic GEO 1"/>
                <a:sym typeface="Mozaic GEO 1"/>
              </a:rPr>
              <a:t>Pressures at home</a:t>
            </a:r>
          </a:p>
        </p:txBody>
      </p:sp>
      <p:sp>
        <p:nvSpPr>
          <p:cNvPr id="14" name="TextBox 14"/>
          <p:cNvSpPr txBox="1"/>
          <p:nvPr/>
        </p:nvSpPr>
        <p:spPr>
          <a:xfrm>
            <a:off x="1762681" y="5316445"/>
            <a:ext cx="6309546" cy="523220"/>
          </a:xfrm>
          <a:prstGeom prst="rect">
            <a:avLst/>
          </a:prstGeom>
        </p:spPr>
        <p:txBody>
          <a:bodyPr wrap="square" lIns="0" tIns="0" rIns="0" bIns="0" rtlCol="0" anchor="t">
            <a:spAutoFit/>
          </a:bodyPr>
          <a:lstStyle/>
          <a:p>
            <a:pPr algn="ctr">
              <a:lnSpc>
                <a:spcPts val="3975"/>
              </a:lnSpc>
              <a:spcBef>
                <a:spcPct val="0"/>
              </a:spcBef>
            </a:pPr>
            <a:r>
              <a:rPr lang="en-US" sz="3600" b="1" spc="-28" dirty="0">
                <a:solidFill>
                  <a:srgbClr val="001951"/>
                </a:solidFill>
                <a:latin typeface="Mozaic GEO 1"/>
                <a:ea typeface="Mozaic GEO 1"/>
                <a:cs typeface="Mozaic GEO 1"/>
                <a:sym typeface="Mozaic GEO 1"/>
              </a:rPr>
              <a:t>Concerns about their children</a:t>
            </a:r>
          </a:p>
        </p:txBody>
      </p:sp>
      <p:sp>
        <p:nvSpPr>
          <p:cNvPr id="15" name="TextBox 15"/>
          <p:cNvSpPr txBox="1"/>
          <p:nvPr/>
        </p:nvSpPr>
        <p:spPr>
          <a:xfrm>
            <a:off x="1776536" y="6087001"/>
            <a:ext cx="4884083" cy="523220"/>
          </a:xfrm>
          <a:prstGeom prst="rect">
            <a:avLst/>
          </a:prstGeom>
        </p:spPr>
        <p:txBody>
          <a:bodyPr wrap="square" lIns="0" tIns="0" rIns="0" bIns="0" rtlCol="0" anchor="t">
            <a:spAutoFit/>
          </a:bodyPr>
          <a:lstStyle/>
          <a:p>
            <a:pPr algn="ctr">
              <a:lnSpc>
                <a:spcPts val="3975"/>
              </a:lnSpc>
              <a:spcBef>
                <a:spcPct val="0"/>
              </a:spcBef>
            </a:pPr>
            <a:r>
              <a:rPr lang="en-US" sz="3600" b="1" spc="-28" dirty="0">
                <a:solidFill>
                  <a:srgbClr val="001951"/>
                </a:solidFill>
                <a:latin typeface="Mozaic GEO 1"/>
                <a:ea typeface="Mozaic GEO 1"/>
                <a:cs typeface="Mozaic GEO 1"/>
                <a:sym typeface="Mozaic GEO 1"/>
              </a:rPr>
              <a:t>Isolation and loneliness</a:t>
            </a:r>
          </a:p>
        </p:txBody>
      </p:sp>
      <p:sp>
        <p:nvSpPr>
          <p:cNvPr id="16" name="TextBox 16"/>
          <p:cNvSpPr txBox="1"/>
          <p:nvPr/>
        </p:nvSpPr>
        <p:spPr>
          <a:xfrm>
            <a:off x="1755754" y="6893223"/>
            <a:ext cx="7609919" cy="523220"/>
          </a:xfrm>
          <a:prstGeom prst="rect">
            <a:avLst/>
          </a:prstGeom>
        </p:spPr>
        <p:txBody>
          <a:bodyPr wrap="square" lIns="0" tIns="0" rIns="0" bIns="0" rtlCol="0" anchor="t">
            <a:spAutoFit/>
          </a:bodyPr>
          <a:lstStyle/>
          <a:p>
            <a:pPr algn="ctr">
              <a:lnSpc>
                <a:spcPts val="3975"/>
              </a:lnSpc>
              <a:spcBef>
                <a:spcPct val="0"/>
              </a:spcBef>
            </a:pPr>
            <a:r>
              <a:rPr lang="en-US" sz="3600" b="1" spc="-28" dirty="0">
                <a:solidFill>
                  <a:srgbClr val="001951"/>
                </a:solidFill>
                <a:latin typeface="Mozaic GEO 1"/>
                <a:ea typeface="Mozaic GEO 1"/>
                <a:cs typeface="Mozaic GEO 1"/>
                <a:sym typeface="Mozaic GEO 1"/>
              </a:rPr>
              <a:t>Feeling exhausted and overwhelmed</a:t>
            </a:r>
          </a:p>
        </p:txBody>
      </p:sp>
      <p:grpSp>
        <p:nvGrpSpPr>
          <p:cNvPr id="17" name="Group 17"/>
          <p:cNvGrpSpPr/>
          <p:nvPr/>
        </p:nvGrpSpPr>
        <p:grpSpPr>
          <a:xfrm>
            <a:off x="5975389" y="-101142"/>
            <a:ext cx="12838394" cy="5244642"/>
            <a:chOff x="0" y="0"/>
            <a:chExt cx="41148000" cy="16809464"/>
          </a:xfrm>
        </p:grpSpPr>
        <p:sp>
          <p:nvSpPr>
            <p:cNvPr id="18" name="Freeform 18"/>
            <p:cNvSpPr/>
            <p:nvPr/>
          </p:nvSpPr>
          <p:spPr>
            <a:xfrm>
              <a:off x="0" y="0"/>
              <a:ext cx="41148000" cy="16809464"/>
            </a:xfrm>
            <a:custGeom>
              <a:avLst/>
              <a:gdLst/>
              <a:ahLst/>
              <a:cxnLst/>
              <a:rect l="l" t="t" r="r" b="b"/>
              <a:pathLst>
                <a:path w="41148000" h="16809464">
                  <a:moveTo>
                    <a:pt x="0" y="0"/>
                  </a:moveTo>
                  <a:lnTo>
                    <a:pt x="41148000" y="0"/>
                  </a:lnTo>
                  <a:lnTo>
                    <a:pt x="41148000" y="16809464"/>
                  </a:lnTo>
                  <a:lnTo>
                    <a:pt x="0" y="16809464"/>
                  </a:lnTo>
                  <a:lnTo>
                    <a:pt x="0" y="0"/>
                  </a:lnTo>
                  <a:close/>
                </a:path>
              </a:pathLst>
            </a:custGeom>
            <a:blipFill>
              <a:blip r:embed="rId10"/>
              <a:stretch>
                <a:fillRect t="-4397" b="-4397"/>
              </a:stretch>
            </a:blipFill>
          </p:spPr>
          <p:txBody>
            <a:bodyPr/>
            <a:lstStyle/>
            <a:p>
              <a:endParaRPr lang="en-GB"/>
            </a:p>
          </p:txBody>
        </p:sp>
      </p:grpSp>
      <p:grpSp>
        <p:nvGrpSpPr>
          <p:cNvPr id="19" name="Group 19"/>
          <p:cNvGrpSpPr/>
          <p:nvPr/>
        </p:nvGrpSpPr>
        <p:grpSpPr>
          <a:xfrm>
            <a:off x="9630164" y="0"/>
            <a:ext cx="18457234" cy="8203215"/>
            <a:chOff x="0" y="0"/>
            <a:chExt cx="41148000" cy="18288000"/>
          </a:xfrm>
        </p:grpSpPr>
        <p:sp>
          <p:nvSpPr>
            <p:cNvPr id="20" name="Freeform 20"/>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11"/>
              <a:stretch>
                <a:fillRect/>
              </a:stretch>
            </a:blipFill>
          </p:spPr>
          <p:txBody>
            <a:bodyPr/>
            <a:lstStyle/>
            <a:p>
              <a:endParaRPr lang="en-GB"/>
            </a:p>
          </p:txBody>
        </p:sp>
      </p:grpSp>
      <p:grpSp>
        <p:nvGrpSpPr>
          <p:cNvPr id="21" name="Group 21"/>
          <p:cNvGrpSpPr/>
          <p:nvPr/>
        </p:nvGrpSpPr>
        <p:grpSpPr>
          <a:xfrm>
            <a:off x="9630164" y="4101607"/>
            <a:ext cx="9086212" cy="4038317"/>
            <a:chOff x="0" y="0"/>
            <a:chExt cx="41148000" cy="18288000"/>
          </a:xfrm>
        </p:grpSpPr>
        <p:sp>
          <p:nvSpPr>
            <p:cNvPr id="22" name="Freeform 22"/>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12"/>
              <a:stretch>
                <a:fillRect/>
              </a:stretch>
            </a:blipFill>
          </p:spPr>
          <p:txBody>
            <a:bodyPr/>
            <a:lstStyle/>
            <a:p>
              <a:endParaRPr lang="en-GB"/>
            </a:p>
          </p:txBody>
        </p:sp>
      </p:grpSp>
      <p:sp>
        <p:nvSpPr>
          <p:cNvPr id="23" name="Freeform 23"/>
          <p:cNvSpPr/>
          <p:nvPr/>
        </p:nvSpPr>
        <p:spPr>
          <a:xfrm>
            <a:off x="9639689" y="-9525"/>
            <a:ext cx="11719936" cy="10287000"/>
          </a:xfrm>
          <a:custGeom>
            <a:avLst/>
            <a:gdLst/>
            <a:ahLst/>
            <a:cxnLst/>
            <a:rect l="l" t="t" r="r" b="b"/>
            <a:pathLst>
              <a:path w="11719936" h="10287000">
                <a:moveTo>
                  <a:pt x="0" y="0"/>
                </a:moveTo>
                <a:lnTo>
                  <a:pt x="11719936" y="0"/>
                </a:lnTo>
                <a:lnTo>
                  <a:pt x="11719936" y="10287000"/>
                </a:lnTo>
                <a:lnTo>
                  <a:pt x="0" y="10287000"/>
                </a:lnTo>
                <a:lnTo>
                  <a:pt x="0" y="0"/>
                </a:lnTo>
                <a:close/>
              </a:path>
            </a:pathLst>
          </a:custGeom>
          <a:blipFill>
            <a:blip r:embed="rId13"/>
            <a:stretch>
              <a:fillRect l="-15267" r="-16723"/>
            </a:stretch>
          </a:blipFill>
        </p:spPr>
        <p:txBody>
          <a:bodyPr/>
          <a:lstStyle/>
          <a:p>
            <a:endParaRPr lang="en-GB"/>
          </a:p>
        </p:txBody>
      </p:sp>
      <p:sp>
        <p:nvSpPr>
          <p:cNvPr id="25" name="Freeform 6">
            <a:extLst>
              <a:ext uri="{FF2B5EF4-FFF2-40B4-BE49-F238E27FC236}">
                <a16:creationId xmlns:a16="http://schemas.microsoft.com/office/drawing/2014/main" id="{360D0ACB-2216-A9CE-C0D5-1ABE74678923}"/>
              </a:ext>
            </a:extLst>
          </p:cNvPr>
          <p:cNvSpPr/>
          <p:nvPr/>
        </p:nvSpPr>
        <p:spPr>
          <a:xfrm>
            <a:off x="14510042" y="7923069"/>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14"/>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95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1111" b="-61111"/>
            </a:stretch>
          </a:blipFill>
        </p:spPr>
        <p:txBody>
          <a:bodyPr/>
          <a:lstStyle/>
          <a:p>
            <a:endParaRPr lang="en-GB"/>
          </a:p>
        </p:txBody>
      </p:sp>
      <p:sp>
        <p:nvSpPr>
          <p:cNvPr id="3" name="Freeform 3"/>
          <p:cNvSpPr/>
          <p:nvPr/>
        </p:nvSpPr>
        <p:spPr>
          <a:xfrm>
            <a:off x="1028700" y="9476919"/>
            <a:ext cx="3789651" cy="670523"/>
          </a:xfrm>
          <a:custGeom>
            <a:avLst/>
            <a:gdLst/>
            <a:ahLst/>
            <a:cxnLst/>
            <a:rect l="l" t="t" r="r" b="b"/>
            <a:pathLst>
              <a:path w="3789651" h="670523">
                <a:moveTo>
                  <a:pt x="0" y="0"/>
                </a:moveTo>
                <a:lnTo>
                  <a:pt x="3789651" y="0"/>
                </a:lnTo>
                <a:lnTo>
                  <a:pt x="3789651" y="670523"/>
                </a:lnTo>
                <a:lnTo>
                  <a:pt x="0" y="670523"/>
                </a:lnTo>
                <a:lnTo>
                  <a:pt x="0" y="0"/>
                </a:lnTo>
                <a:close/>
              </a:path>
            </a:pathLst>
          </a:custGeom>
          <a:blipFill>
            <a:blip r:embed="rId4"/>
            <a:stretch>
              <a:fillRect/>
            </a:stretch>
          </a:blipFill>
        </p:spPr>
        <p:txBody>
          <a:bodyPr/>
          <a:lstStyle/>
          <a:p>
            <a:endParaRPr lang="en-GB"/>
          </a:p>
        </p:txBody>
      </p:sp>
      <p:sp>
        <p:nvSpPr>
          <p:cNvPr id="4" name="Freeform 4"/>
          <p:cNvSpPr/>
          <p:nvPr/>
        </p:nvSpPr>
        <p:spPr>
          <a:xfrm>
            <a:off x="565221" y="2077866"/>
            <a:ext cx="7004887" cy="6227639"/>
          </a:xfrm>
          <a:custGeom>
            <a:avLst/>
            <a:gdLst/>
            <a:ahLst/>
            <a:cxnLst/>
            <a:rect l="l" t="t" r="r" b="b"/>
            <a:pathLst>
              <a:path w="7004887" h="6227639">
                <a:moveTo>
                  <a:pt x="0" y="0"/>
                </a:moveTo>
                <a:lnTo>
                  <a:pt x="7004887" y="0"/>
                </a:lnTo>
                <a:lnTo>
                  <a:pt x="7004887" y="6227639"/>
                </a:lnTo>
                <a:lnTo>
                  <a:pt x="0" y="6227639"/>
                </a:lnTo>
                <a:lnTo>
                  <a:pt x="0" y="0"/>
                </a:lnTo>
                <a:close/>
              </a:path>
            </a:pathLst>
          </a:custGeom>
          <a:blipFill>
            <a:blip r:embed="rId5"/>
            <a:stretch>
              <a:fillRect r="-25438"/>
            </a:stretch>
          </a:blipFill>
        </p:spPr>
        <p:txBody>
          <a:bodyPr/>
          <a:lstStyle/>
          <a:p>
            <a:endParaRPr lang="en-GB"/>
          </a:p>
        </p:txBody>
      </p:sp>
      <p:grpSp>
        <p:nvGrpSpPr>
          <p:cNvPr id="5" name="Group 5"/>
          <p:cNvGrpSpPr/>
          <p:nvPr/>
        </p:nvGrpSpPr>
        <p:grpSpPr>
          <a:xfrm>
            <a:off x="7935411" y="0"/>
            <a:ext cx="10352589" cy="10287000"/>
            <a:chOff x="0" y="0"/>
            <a:chExt cx="2726608" cy="2709333"/>
          </a:xfrm>
        </p:grpSpPr>
        <p:sp>
          <p:nvSpPr>
            <p:cNvPr id="6" name="Freeform 6"/>
            <p:cNvSpPr/>
            <p:nvPr/>
          </p:nvSpPr>
          <p:spPr>
            <a:xfrm>
              <a:off x="0" y="0"/>
              <a:ext cx="2726608" cy="2709333"/>
            </a:xfrm>
            <a:custGeom>
              <a:avLst/>
              <a:gdLst/>
              <a:ahLst/>
              <a:cxnLst/>
              <a:rect l="l" t="t" r="r" b="b"/>
              <a:pathLst>
                <a:path w="2726608" h="2709333">
                  <a:moveTo>
                    <a:pt x="0" y="0"/>
                  </a:moveTo>
                  <a:lnTo>
                    <a:pt x="2726608" y="0"/>
                  </a:lnTo>
                  <a:lnTo>
                    <a:pt x="2726608" y="2709333"/>
                  </a:lnTo>
                  <a:lnTo>
                    <a:pt x="0" y="2709333"/>
                  </a:lnTo>
                  <a:close/>
                </a:path>
              </a:pathLst>
            </a:custGeom>
            <a:solidFill>
              <a:srgbClr val="F2F1ED"/>
            </a:solidFill>
          </p:spPr>
          <p:txBody>
            <a:bodyPr/>
            <a:lstStyle/>
            <a:p>
              <a:endParaRPr lang="en-GB"/>
            </a:p>
          </p:txBody>
        </p:sp>
        <p:sp>
          <p:nvSpPr>
            <p:cNvPr id="7" name="TextBox 7"/>
            <p:cNvSpPr txBox="1"/>
            <p:nvPr/>
          </p:nvSpPr>
          <p:spPr>
            <a:xfrm>
              <a:off x="0" y="-57150"/>
              <a:ext cx="2726608" cy="276648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8342833" y="2077866"/>
            <a:ext cx="9771671" cy="2465559"/>
          </a:xfrm>
          <a:custGeom>
            <a:avLst/>
            <a:gdLst/>
            <a:ahLst/>
            <a:cxnLst/>
            <a:rect l="l" t="t" r="r" b="b"/>
            <a:pathLst>
              <a:path w="8854159" h="1993087">
                <a:moveTo>
                  <a:pt x="0" y="0"/>
                </a:moveTo>
                <a:lnTo>
                  <a:pt x="8854159" y="0"/>
                </a:lnTo>
                <a:lnTo>
                  <a:pt x="8854159" y="1993087"/>
                </a:lnTo>
                <a:lnTo>
                  <a:pt x="0" y="1993087"/>
                </a:lnTo>
                <a:lnTo>
                  <a:pt x="0" y="0"/>
                </a:lnTo>
                <a:close/>
              </a:path>
            </a:pathLst>
          </a:custGeom>
          <a:blipFill>
            <a:blip r:embed="rId6"/>
            <a:stretch>
              <a:fillRect t="-92860" b="-122108"/>
            </a:stretch>
          </a:blipFill>
        </p:spPr>
        <p:txBody>
          <a:bodyPr/>
          <a:lstStyle/>
          <a:p>
            <a:endParaRPr lang="en-GB"/>
          </a:p>
        </p:txBody>
      </p:sp>
      <p:sp>
        <p:nvSpPr>
          <p:cNvPr id="9" name="Freeform 9"/>
          <p:cNvSpPr/>
          <p:nvPr/>
        </p:nvSpPr>
        <p:spPr>
          <a:xfrm rot="-351552">
            <a:off x="8340161" y="4985264"/>
            <a:ext cx="4632200" cy="4832013"/>
          </a:xfrm>
          <a:custGeom>
            <a:avLst/>
            <a:gdLst/>
            <a:ahLst/>
            <a:cxnLst/>
            <a:rect l="l" t="t" r="r" b="b"/>
            <a:pathLst>
              <a:path w="4018142" h="4184196">
                <a:moveTo>
                  <a:pt x="0" y="0"/>
                </a:moveTo>
                <a:lnTo>
                  <a:pt x="4018142" y="0"/>
                </a:lnTo>
                <a:lnTo>
                  <a:pt x="4018142" y="4184196"/>
                </a:lnTo>
                <a:lnTo>
                  <a:pt x="0" y="4184196"/>
                </a:lnTo>
                <a:lnTo>
                  <a:pt x="0" y="0"/>
                </a:lnTo>
                <a:close/>
              </a:path>
            </a:pathLst>
          </a:custGeom>
          <a:blipFill>
            <a:blip r:embed="rId7"/>
            <a:stretch>
              <a:fillRect l="-24331" r="-22593"/>
            </a:stretch>
          </a:blipFill>
        </p:spPr>
        <p:txBody>
          <a:bodyPr/>
          <a:lstStyle/>
          <a:p>
            <a:endParaRPr lang="en-GB"/>
          </a:p>
        </p:txBody>
      </p:sp>
      <p:sp>
        <p:nvSpPr>
          <p:cNvPr id="10" name="Freeform 10"/>
          <p:cNvSpPr/>
          <p:nvPr/>
        </p:nvSpPr>
        <p:spPr>
          <a:xfrm rot="498520">
            <a:off x="12411822" y="4421606"/>
            <a:ext cx="4162486" cy="4399369"/>
          </a:xfrm>
          <a:custGeom>
            <a:avLst/>
            <a:gdLst/>
            <a:ahLst/>
            <a:cxnLst/>
            <a:rect l="l" t="t" r="r" b="b"/>
            <a:pathLst>
              <a:path w="3498341" h="3937614">
                <a:moveTo>
                  <a:pt x="0" y="0"/>
                </a:moveTo>
                <a:lnTo>
                  <a:pt x="3498341" y="0"/>
                </a:lnTo>
                <a:lnTo>
                  <a:pt x="3498341" y="3937613"/>
                </a:lnTo>
                <a:lnTo>
                  <a:pt x="0" y="3937613"/>
                </a:lnTo>
                <a:lnTo>
                  <a:pt x="0" y="0"/>
                </a:lnTo>
                <a:close/>
              </a:path>
            </a:pathLst>
          </a:custGeom>
          <a:blipFill>
            <a:blip r:embed="rId8"/>
            <a:stretch>
              <a:fillRect r="-58809"/>
            </a:stretch>
          </a:blipFill>
        </p:spPr>
        <p:txBody>
          <a:bodyPr/>
          <a:lstStyle/>
          <a:p>
            <a:endParaRPr lang="en-GB"/>
          </a:p>
        </p:txBody>
      </p:sp>
      <p:sp>
        <p:nvSpPr>
          <p:cNvPr id="11" name="TextBox 11"/>
          <p:cNvSpPr txBox="1"/>
          <p:nvPr/>
        </p:nvSpPr>
        <p:spPr>
          <a:xfrm>
            <a:off x="8519946" y="732841"/>
            <a:ext cx="8739354" cy="846386"/>
          </a:xfrm>
          <a:prstGeom prst="rect">
            <a:avLst/>
          </a:prstGeom>
        </p:spPr>
        <p:txBody>
          <a:bodyPr lIns="0" tIns="0" rIns="0" bIns="0" rtlCol="0" anchor="t">
            <a:spAutoFit/>
          </a:bodyPr>
          <a:lstStyle/>
          <a:p>
            <a:pPr marL="0" lvl="0" indent="0" algn="l">
              <a:lnSpc>
                <a:spcPts val="6579"/>
              </a:lnSpc>
              <a:spcBef>
                <a:spcPct val="0"/>
              </a:spcBef>
            </a:pPr>
            <a:r>
              <a:rPr lang="en-US" sz="6000" b="1" u="none" strike="noStrike" spc="-46" dirty="0" err="1">
                <a:solidFill>
                  <a:srgbClr val="FE391B"/>
                </a:solidFill>
                <a:latin typeface="Goudy Heavy"/>
                <a:ea typeface="Goudy Heavy"/>
                <a:cs typeface="Goudy Heavy"/>
                <a:sym typeface="Goudy Heavy"/>
              </a:rPr>
              <a:t>Spurgeons</a:t>
            </a:r>
            <a:r>
              <a:rPr lang="en-US" sz="6000" b="1" u="none" strike="noStrike" spc="-46" dirty="0">
                <a:solidFill>
                  <a:srgbClr val="FE391B"/>
                </a:solidFill>
                <a:latin typeface="Goudy Heavy"/>
                <a:ea typeface="Goudy Heavy"/>
                <a:cs typeface="Goudy Heavy"/>
                <a:sym typeface="Goudy Heavy"/>
              </a:rPr>
              <a:t> impact last year</a:t>
            </a:r>
          </a:p>
        </p:txBody>
      </p:sp>
      <p:sp>
        <p:nvSpPr>
          <p:cNvPr id="13" name="Freeform 6">
            <a:extLst>
              <a:ext uri="{FF2B5EF4-FFF2-40B4-BE49-F238E27FC236}">
                <a16:creationId xmlns:a16="http://schemas.microsoft.com/office/drawing/2014/main" id="{350CF1BB-437D-52A8-BE2A-5926458126E3}"/>
              </a:ext>
            </a:extLst>
          </p:cNvPr>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9"/>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9037375"/>
            <a:ext cx="3789651" cy="670523"/>
          </a:xfrm>
          <a:custGeom>
            <a:avLst/>
            <a:gdLst/>
            <a:ahLst/>
            <a:cxnLst/>
            <a:rect l="l" t="t" r="r" b="b"/>
            <a:pathLst>
              <a:path w="3789651" h="670523">
                <a:moveTo>
                  <a:pt x="0" y="0"/>
                </a:moveTo>
                <a:lnTo>
                  <a:pt x="3789651" y="0"/>
                </a:lnTo>
                <a:lnTo>
                  <a:pt x="3789651" y="670523"/>
                </a:lnTo>
                <a:lnTo>
                  <a:pt x="0" y="670523"/>
                </a:lnTo>
                <a:lnTo>
                  <a:pt x="0" y="0"/>
                </a:lnTo>
                <a:close/>
              </a:path>
            </a:pathLst>
          </a:custGeom>
          <a:blipFill>
            <a:blip r:embed="rId3"/>
            <a:stretch>
              <a:fillRect/>
            </a:stretch>
          </a:blipFill>
        </p:spPr>
        <p:txBody>
          <a:bodyPr/>
          <a:lstStyle/>
          <a:p>
            <a:endParaRPr lang="en-GB"/>
          </a:p>
        </p:txBody>
      </p:sp>
      <p:sp>
        <p:nvSpPr>
          <p:cNvPr id="3" name="Freeform 3"/>
          <p:cNvSpPr/>
          <p:nvPr/>
        </p:nvSpPr>
        <p:spPr>
          <a:xfrm>
            <a:off x="0" y="-2781300"/>
            <a:ext cx="18288000" cy="14278535"/>
          </a:xfrm>
          <a:custGeom>
            <a:avLst/>
            <a:gdLst/>
            <a:ahLst/>
            <a:cxnLst/>
            <a:rect l="l" t="t" r="r" b="b"/>
            <a:pathLst>
              <a:path w="17730669" h="13963004">
                <a:moveTo>
                  <a:pt x="0" y="0"/>
                </a:moveTo>
                <a:lnTo>
                  <a:pt x="17730669" y="0"/>
                </a:lnTo>
                <a:lnTo>
                  <a:pt x="17730669" y="13963004"/>
                </a:lnTo>
                <a:lnTo>
                  <a:pt x="0" y="13963004"/>
                </a:lnTo>
                <a:lnTo>
                  <a:pt x="0" y="0"/>
                </a:lnTo>
                <a:close/>
              </a:path>
            </a:pathLst>
          </a:custGeom>
          <a:blipFill>
            <a:blip r:embed="rId4"/>
            <a:stretch>
              <a:fillRect t="-2936" b="-1331"/>
            </a:stretch>
          </a:blipFill>
        </p:spPr>
        <p:txBody>
          <a:bodyPr/>
          <a:lstStyle/>
          <a:p>
            <a:endParaRPr lang="en-GB"/>
          </a:p>
        </p:txBody>
      </p:sp>
      <p:sp>
        <p:nvSpPr>
          <p:cNvPr id="5" name="TextBox 5"/>
          <p:cNvSpPr txBox="1"/>
          <p:nvPr/>
        </p:nvSpPr>
        <p:spPr>
          <a:xfrm>
            <a:off x="984911" y="579102"/>
            <a:ext cx="7297660" cy="2469344"/>
          </a:xfrm>
          <a:prstGeom prst="rect">
            <a:avLst/>
          </a:prstGeom>
        </p:spPr>
        <p:txBody>
          <a:bodyPr lIns="0" tIns="0" rIns="0" bIns="0" rtlCol="0" anchor="t">
            <a:spAutoFit/>
          </a:bodyPr>
          <a:lstStyle/>
          <a:p>
            <a:pPr algn="l">
              <a:lnSpc>
                <a:spcPts val="8620"/>
              </a:lnSpc>
            </a:pPr>
            <a:r>
              <a:rPr lang="en-US" sz="9074" b="1" spc="-90" dirty="0">
                <a:solidFill>
                  <a:srgbClr val="FFFFFF"/>
                </a:solidFill>
                <a:latin typeface="Goudy Heavy"/>
                <a:ea typeface="Goudy Heavy"/>
                <a:cs typeface="Goudy Heavy"/>
                <a:sym typeface="Goudy Heavy"/>
              </a:rPr>
              <a:t>Carrie’s story</a:t>
            </a:r>
          </a:p>
        </p:txBody>
      </p:sp>
      <p:grpSp>
        <p:nvGrpSpPr>
          <p:cNvPr id="7" name="Group 12">
            <a:extLst>
              <a:ext uri="{FF2B5EF4-FFF2-40B4-BE49-F238E27FC236}">
                <a16:creationId xmlns:a16="http://schemas.microsoft.com/office/drawing/2014/main" id="{CC146690-B5D7-E5D8-ECC2-0451CEE755AC}"/>
              </a:ext>
            </a:extLst>
          </p:cNvPr>
          <p:cNvGrpSpPr/>
          <p:nvPr/>
        </p:nvGrpSpPr>
        <p:grpSpPr>
          <a:xfrm rot="10253762">
            <a:off x="3579779" y="-528860"/>
            <a:ext cx="19146298" cy="6319709"/>
            <a:chOff x="0" y="0"/>
            <a:chExt cx="41148000" cy="18288000"/>
          </a:xfrm>
        </p:grpSpPr>
        <p:sp>
          <p:nvSpPr>
            <p:cNvPr id="8" name="Freeform 13">
              <a:extLst>
                <a:ext uri="{FF2B5EF4-FFF2-40B4-BE49-F238E27FC236}">
                  <a16:creationId xmlns:a16="http://schemas.microsoft.com/office/drawing/2014/main" id="{F6BD384D-D450-B7E1-CF02-3168FBF8A19F}"/>
                </a:ext>
              </a:extLst>
            </p:cNvPr>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5"/>
              <a:stretch>
                <a:fillRect/>
              </a:stretch>
            </a:blipFill>
          </p:spPr>
          <p:txBody>
            <a:bodyPr/>
            <a:lstStyle/>
            <a:p>
              <a:endParaRPr lang="en-GB"/>
            </a:p>
          </p:txBody>
        </p:sp>
      </p:grpSp>
      <p:sp>
        <p:nvSpPr>
          <p:cNvPr id="4" name="Freeform 4"/>
          <p:cNvSpPr/>
          <p:nvPr/>
        </p:nvSpPr>
        <p:spPr>
          <a:xfrm>
            <a:off x="313158" y="-563618"/>
            <a:ext cx="16298442" cy="11728791"/>
          </a:xfrm>
          <a:custGeom>
            <a:avLst/>
            <a:gdLst/>
            <a:ahLst/>
            <a:cxnLst/>
            <a:rect l="l" t="t" r="r" b="b"/>
            <a:pathLst>
              <a:path w="16298442" h="11728791">
                <a:moveTo>
                  <a:pt x="0" y="0"/>
                </a:moveTo>
                <a:lnTo>
                  <a:pt x="16298442" y="0"/>
                </a:lnTo>
                <a:lnTo>
                  <a:pt x="16298442" y="11728791"/>
                </a:lnTo>
                <a:lnTo>
                  <a:pt x="0" y="11728791"/>
                </a:lnTo>
                <a:lnTo>
                  <a:pt x="0" y="0"/>
                </a:lnTo>
                <a:close/>
              </a:path>
            </a:pathLst>
          </a:custGeom>
          <a:blipFill>
            <a:blip r:embed="rId6"/>
            <a:stretch>
              <a:fillRect r="-8214"/>
            </a:stretch>
          </a:blipFill>
        </p:spPr>
        <p:txBody>
          <a:bodyPr/>
          <a:lstStyle/>
          <a:p>
            <a:endParaRPr lang="en-GB"/>
          </a:p>
        </p:txBody>
      </p:sp>
      <p:sp>
        <p:nvSpPr>
          <p:cNvPr id="6" name="Freeform 6"/>
          <p:cNvSpPr/>
          <p:nvPr/>
        </p:nvSpPr>
        <p:spPr>
          <a:xfrm rot="458359">
            <a:off x="11260930" y="856273"/>
            <a:ext cx="5754606" cy="3922134"/>
          </a:xfrm>
          <a:custGeom>
            <a:avLst/>
            <a:gdLst/>
            <a:ahLst/>
            <a:cxnLst/>
            <a:rect l="l" t="t" r="r" b="b"/>
            <a:pathLst>
              <a:path w="5754606" h="3922134">
                <a:moveTo>
                  <a:pt x="0" y="0"/>
                </a:moveTo>
                <a:lnTo>
                  <a:pt x="5754606" y="0"/>
                </a:lnTo>
                <a:lnTo>
                  <a:pt x="5754606" y="3922133"/>
                </a:lnTo>
                <a:lnTo>
                  <a:pt x="0" y="3922133"/>
                </a:lnTo>
                <a:lnTo>
                  <a:pt x="0" y="0"/>
                </a:lnTo>
                <a:close/>
              </a:path>
            </a:pathLst>
          </a:custGeom>
          <a:blipFill>
            <a:blip r:embed="rId7"/>
            <a:stretch>
              <a:fillRect/>
            </a:stretch>
          </a:blipFill>
        </p:spPr>
        <p:txBody>
          <a:bodyPr/>
          <a:lstStyle/>
          <a:p>
            <a:endParaRPr lang="en-GB"/>
          </a:p>
        </p:txBody>
      </p:sp>
      <p:sp>
        <p:nvSpPr>
          <p:cNvPr id="12" name="Freeform 6">
            <a:extLst>
              <a:ext uri="{FF2B5EF4-FFF2-40B4-BE49-F238E27FC236}">
                <a16:creationId xmlns:a16="http://schemas.microsoft.com/office/drawing/2014/main" id="{B2EC2A60-F6EC-246A-45AC-9D65854D0331}"/>
              </a:ext>
            </a:extLst>
          </p:cNvPr>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8"/>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9505950"/>
            <a:ext cx="3789651" cy="670523"/>
          </a:xfrm>
          <a:custGeom>
            <a:avLst/>
            <a:gdLst/>
            <a:ahLst/>
            <a:cxnLst/>
            <a:rect l="l" t="t" r="r" b="b"/>
            <a:pathLst>
              <a:path w="3789651" h="670523">
                <a:moveTo>
                  <a:pt x="0" y="0"/>
                </a:moveTo>
                <a:lnTo>
                  <a:pt x="3789651" y="0"/>
                </a:lnTo>
                <a:lnTo>
                  <a:pt x="3789651" y="670523"/>
                </a:lnTo>
                <a:lnTo>
                  <a:pt x="0" y="670523"/>
                </a:lnTo>
                <a:lnTo>
                  <a:pt x="0" y="0"/>
                </a:lnTo>
                <a:close/>
              </a:path>
            </a:pathLst>
          </a:custGeom>
          <a:blipFill>
            <a:blip r:embed="rId3"/>
            <a:stretch>
              <a:fillRect/>
            </a:stretch>
          </a:blipFill>
        </p:spPr>
        <p:txBody>
          <a:bodyPr/>
          <a:lstStyle/>
          <a:p>
            <a:endParaRPr lang="en-GB"/>
          </a:p>
        </p:txBody>
      </p:sp>
      <p:sp>
        <p:nvSpPr>
          <p:cNvPr id="3" name="Freeform 3"/>
          <p:cNvSpPr/>
          <p:nvPr/>
        </p:nvSpPr>
        <p:spPr>
          <a:xfrm>
            <a:off x="9630164" y="0"/>
            <a:ext cx="8844027" cy="10287000"/>
          </a:xfrm>
          <a:custGeom>
            <a:avLst/>
            <a:gdLst/>
            <a:ahLst/>
            <a:cxnLst/>
            <a:rect l="l" t="t" r="r" b="b"/>
            <a:pathLst>
              <a:path w="8844027" h="10287000">
                <a:moveTo>
                  <a:pt x="0" y="0"/>
                </a:moveTo>
                <a:lnTo>
                  <a:pt x="8844027" y="0"/>
                </a:lnTo>
                <a:lnTo>
                  <a:pt x="8844027" y="10287000"/>
                </a:lnTo>
                <a:lnTo>
                  <a:pt x="0" y="10287000"/>
                </a:lnTo>
                <a:lnTo>
                  <a:pt x="0" y="0"/>
                </a:lnTo>
                <a:close/>
              </a:path>
            </a:pathLst>
          </a:custGeom>
          <a:blipFill>
            <a:blip r:embed="rId4"/>
            <a:stretch>
              <a:fillRect l="-42528" r="-32382"/>
            </a:stretch>
          </a:blipFill>
        </p:spPr>
        <p:txBody>
          <a:bodyPr/>
          <a:lstStyle/>
          <a:p>
            <a:endParaRPr lang="en-GB"/>
          </a:p>
        </p:txBody>
      </p:sp>
      <p:sp>
        <p:nvSpPr>
          <p:cNvPr id="4" name="TextBox 4"/>
          <p:cNvSpPr txBox="1"/>
          <p:nvPr/>
        </p:nvSpPr>
        <p:spPr>
          <a:xfrm>
            <a:off x="1045207" y="2769232"/>
            <a:ext cx="7546287" cy="6733254"/>
          </a:xfrm>
          <a:prstGeom prst="rect">
            <a:avLst/>
          </a:prstGeom>
        </p:spPr>
        <p:txBody>
          <a:bodyPr lIns="0" tIns="0" rIns="0" bIns="0" rtlCol="0" anchor="t">
            <a:spAutoFit/>
          </a:bodyPr>
          <a:lstStyle/>
          <a:p>
            <a:pPr algn="l">
              <a:lnSpc>
                <a:spcPts val="3920"/>
              </a:lnSpc>
            </a:pPr>
            <a:r>
              <a:rPr lang="en-US" sz="3600" spc="-28" dirty="0">
                <a:solidFill>
                  <a:srgbClr val="001951"/>
                </a:solidFill>
                <a:latin typeface="Mozaic GEO 4"/>
                <a:ea typeface="Mozaic GEO 4"/>
                <a:cs typeface="Mozaic GEO 4"/>
                <a:sym typeface="Mozaic GEO 4"/>
              </a:rPr>
              <a:t>Jane, a </a:t>
            </a:r>
            <a:r>
              <a:rPr lang="en-US" sz="3600" spc="-28" dirty="0" err="1">
                <a:solidFill>
                  <a:srgbClr val="001951"/>
                </a:solidFill>
                <a:latin typeface="Mozaic GEO 4"/>
                <a:ea typeface="Mozaic GEO 4"/>
                <a:cs typeface="Mozaic GEO 4"/>
                <a:sym typeface="Mozaic GEO 4"/>
              </a:rPr>
              <a:t>Spurgeons</a:t>
            </a:r>
            <a:r>
              <a:rPr lang="en-US" sz="3600" spc="-28" dirty="0">
                <a:solidFill>
                  <a:srgbClr val="001951"/>
                </a:solidFill>
                <a:latin typeface="Mozaic GEO 4"/>
                <a:ea typeface="Mozaic GEO 4"/>
                <a:cs typeface="Mozaic GEO 4"/>
                <a:sym typeface="Mozaic GEO 4"/>
              </a:rPr>
              <a:t> Family Practitioner, took time to listen and understand what daily life was really like.</a:t>
            </a:r>
          </a:p>
          <a:p>
            <a:pPr algn="l">
              <a:lnSpc>
                <a:spcPts val="1680"/>
              </a:lnSpc>
            </a:pPr>
            <a:endParaRPr lang="en-US" sz="3600" spc="-28" dirty="0">
              <a:solidFill>
                <a:srgbClr val="001951"/>
              </a:solidFill>
              <a:latin typeface="Mozaic GEO 4"/>
              <a:ea typeface="Mozaic GEO 4"/>
              <a:cs typeface="Mozaic GEO 4"/>
              <a:sym typeface="Mozaic GEO 4"/>
            </a:endParaRPr>
          </a:p>
          <a:p>
            <a:pPr algn="l">
              <a:lnSpc>
                <a:spcPts val="3920"/>
              </a:lnSpc>
            </a:pPr>
            <a:r>
              <a:rPr lang="en-US" sz="3600" spc="-28" dirty="0">
                <a:solidFill>
                  <a:srgbClr val="001951"/>
                </a:solidFill>
                <a:latin typeface="Mozaic GEO 4"/>
                <a:ea typeface="Mozaic GEO 4"/>
                <a:cs typeface="Mozaic GEO 4"/>
                <a:sym typeface="Mozaic GEO 4"/>
              </a:rPr>
              <a:t>Together, they:</a:t>
            </a:r>
          </a:p>
          <a:p>
            <a:pPr marL="604524" lvl="1" indent="-302262" algn="l">
              <a:lnSpc>
                <a:spcPts val="3920"/>
              </a:lnSpc>
              <a:buFont typeface="Arial"/>
              <a:buChar char="•"/>
            </a:pPr>
            <a:r>
              <a:rPr lang="en-US" sz="3600" spc="-28" dirty="0">
                <a:solidFill>
                  <a:srgbClr val="001951"/>
                </a:solidFill>
                <a:latin typeface="Mozaic GEO 4"/>
                <a:ea typeface="Mozaic GEO 4"/>
                <a:cs typeface="Mozaic GEO 4"/>
                <a:sym typeface="Mozaic GEO 4"/>
              </a:rPr>
              <a:t>explored the family’s challenges</a:t>
            </a:r>
          </a:p>
          <a:p>
            <a:pPr marL="604524" lvl="1" indent="-302262" algn="l">
              <a:lnSpc>
                <a:spcPts val="3920"/>
              </a:lnSpc>
              <a:buFont typeface="Arial"/>
              <a:buChar char="•"/>
            </a:pPr>
            <a:r>
              <a:rPr lang="en-US" sz="3600" spc="-28" dirty="0">
                <a:solidFill>
                  <a:srgbClr val="001951"/>
                </a:solidFill>
                <a:latin typeface="Mozaic GEO 4"/>
                <a:ea typeface="Mozaic GEO 4"/>
                <a:cs typeface="Mozaic GEO 4"/>
                <a:sym typeface="Mozaic GEO 4"/>
              </a:rPr>
              <a:t>developed practical coping strategies</a:t>
            </a:r>
          </a:p>
          <a:p>
            <a:pPr marL="604524" lvl="1" indent="-302262" algn="l">
              <a:lnSpc>
                <a:spcPts val="3920"/>
              </a:lnSpc>
              <a:buFont typeface="Arial"/>
              <a:buChar char="•"/>
            </a:pPr>
            <a:r>
              <a:rPr lang="en-US" sz="3600" spc="-28" dirty="0">
                <a:solidFill>
                  <a:srgbClr val="001951"/>
                </a:solidFill>
                <a:latin typeface="Mozaic GEO 4"/>
                <a:ea typeface="Mozaic GEO 4"/>
                <a:cs typeface="Mozaic GEO 4"/>
                <a:sym typeface="Mozaic GEO 4"/>
              </a:rPr>
              <a:t>built Carrie’s confidence as a parent</a:t>
            </a:r>
          </a:p>
          <a:p>
            <a:pPr algn="l">
              <a:lnSpc>
                <a:spcPts val="3920"/>
              </a:lnSpc>
            </a:pPr>
            <a:endParaRPr lang="en-US" sz="3600" spc="-28" dirty="0">
              <a:solidFill>
                <a:srgbClr val="001951"/>
              </a:solidFill>
              <a:latin typeface="Mozaic GEO 4"/>
              <a:ea typeface="Mozaic GEO 4"/>
              <a:cs typeface="Mozaic GEO 4"/>
              <a:sym typeface="Mozaic GEO 4"/>
            </a:endParaRPr>
          </a:p>
          <a:p>
            <a:pPr algn="l">
              <a:lnSpc>
                <a:spcPts val="3920"/>
              </a:lnSpc>
            </a:pPr>
            <a:r>
              <a:rPr lang="en-US" sz="3600" spc="-28" dirty="0">
                <a:solidFill>
                  <a:srgbClr val="001951"/>
                </a:solidFill>
                <a:latin typeface="Mozaic GEO 4"/>
                <a:ea typeface="Mozaic GEO 4"/>
                <a:cs typeface="Mozaic GEO 4"/>
                <a:sym typeface="Mozaic GEO 4"/>
              </a:rPr>
              <a:t>Little by little, family life became more manageable. </a:t>
            </a:r>
          </a:p>
        </p:txBody>
      </p:sp>
      <p:sp>
        <p:nvSpPr>
          <p:cNvPr id="5" name="TextBox 5"/>
          <p:cNvSpPr txBox="1"/>
          <p:nvPr/>
        </p:nvSpPr>
        <p:spPr>
          <a:xfrm>
            <a:off x="1014845" y="1737650"/>
            <a:ext cx="7065495" cy="650178"/>
          </a:xfrm>
          <a:prstGeom prst="rect">
            <a:avLst/>
          </a:prstGeom>
        </p:spPr>
        <p:txBody>
          <a:bodyPr wrap="square" lIns="0" tIns="0" rIns="0" bIns="0" rtlCol="0" anchor="t">
            <a:spAutoFit/>
          </a:bodyPr>
          <a:lstStyle/>
          <a:p>
            <a:pPr algn="l">
              <a:lnSpc>
                <a:spcPts val="5039"/>
              </a:lnSpc>
            </a:pPr>
            <a:r>
              <a:rPr lang="en-US" sz="4400" b="1" dirty="0">
                <a:solidFill>
                  <a:srgbClr val="001951"/>
                </a:solidFill>
                <a:latin typeface="Mozaic GEO 1 Bold"/>
                <a:ea typeface="Mozaic GEO 1 Bold"/>
                <a:cs typeface="Mozaic GEO 1 Bold"/>
                <a:sym typeface="Mozaic GEO 1 Bold"/>
              </a:rPr>
              <a:t>An open door to support</a:t>
            </a:r>
          </a:p>
        </p:txBody>
      </p:sp>
      <p:sp>
        <p:nvSpPr>
          <p:cNvPr id="6" name="TextBox 6"/>
          <p:cNvSpPr txBox="1"/>
          <p:nvPr/>
        </p:nvSpPr>
        <p:spPr>
          <a:xfrm>
            <a:off x="1028700" y="244762"/>
            <a:ext cx="7065495" cy="1492888"/>
          </a:xfrm>
          <a:prstGeom prst="rect">
            <a:avLst/>
          </a:prstGeom>
        </p:spPr>
        <p:txBody>
          <a:bodyPr lIns="0" tIns="0" rIns="0" bIns="0" rtlCol="0" anchor="t">
            <a:spAutoFit/>
          </a:bodyPr>
          <a:lstStyle/>
          <a:p>
            <a:pPr marL="0" lvl="0" indent="0" algn="l">
              <a:lnSpc>
                <a:spcPts val="10639"/>
              </a:lnSpc>
              <a:spcBef>
                <a:spcPct val="0"/>
              </a:spcBef>
            </a:pPr>
            <a:r>
              <a:rPr lang="en-US" sz="7599" b="1" u="none" strike="noStrike" spc="-75" dirty="0">
                <a:solidFill>
                  <a:srgbClr val="FE391B"/>
                </a:solidFill>
                <a:latin typeface="Goudy Heavy"/>
                <a:ea typeface="Goudy Heavy"/>
                <a:cs typeface="Goudy Heavy"/>
                <a:sym typeface="Goudy Heavy"/>
              </a:rPr>
              <a:t>Carrie’s story</a:t>
            </a:r>
          </a:p>
        </p:txBody>
      </p:sp>
      <p:grpSp>
        <p:nvGrpSpPr>
          <p:cNvPr id="7" name="Group 7"/>
          <p:cNvGrpSpPr/>
          <p:nvPr/>
        </p:nvGrpSpPr>
        <p:grpSpPr>
          <a:xfrm>
            <a:off x="9630164" y="0"/>
            <a:ext cx="18457234" cy="8203215"/>
            <a:chOff x="0" y="0"/>
            <a:chExt cx="41148000" cy="18288000"/>
          </a:xfrm>
        </p:grpSpPr>
        <p:sp>
          <p:nvSpPr>
            <p:cNvPr id="8" name="Freeform 8"/>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5"/>
              <a:stretch>
                <a:fillRect/>
              </a:stretch>
            </a:blipFill>
          </p:spPr>
          <p:txBody>
            <a:bodyPr/>
            <a:lstStyle/>
            <a:p>
              <a:endParaRPr lang="en-GB"/>
            </a:p>
          </p:txBody>
        </p:sp>
      </p:grpSp>
      <p:grpSp>
        <p:nvGrpSpPr>
          <p:cNvPr id="9" name="Group 9"/>
          <p:cNvGrpSpPr/>
          <p:nvPr/>
        </p:nvGrpSpPr>
        <p:grpSpPr>
          <a:xfrm>
            <a:off x="5975389" y="-101142"/>
            <a:ext cx="12838394" cy="5244642"/>
            <a:chOff x="0" y="0"/>
            <a:chExt cx="41148000" cy="16809464"/>
          </a:xfrm>
        </p:grpSpPr>
        <p:sp>
          <p:nvSpPr>
            <p:cNvPr id="10" name="Freeform 10"/>
            <p:cNvSpPr/>
            <p:nvPr/>
          </p:nvSpPr>
          <p:spPr>
            <a:xfrm>
              <a:off x="0" y="0"/>
              <a:ext cx="41148000" cy="16809464"/>
            </a:xfrm>
            <a:custGeom>
              <a:avLst/>
              <a:gdLst/>
              <a:ahLst/>
              <a:cxnLst/>
              <a:rect l="l" t="t" r="r" b="b"/>
              <a:pathLst>
                <a:path w="41148000" h="16809464">
                  <a:moveTo>
                    <a:pt x="0" y="0"/>
                  </a:moveTo>
                  <a:lnTo>
                    <a:pt x="41148000" y="0"/>
                  </a:lnTo>
                  <a:lnTo>
                    <a:pt x="41148000" y="16809464"/>
                  </a:lnTo>
                  <a:lnTo>
                    <a:pt x="0" y="16809464"/>
                  </a:lnTo>
                  <a:lnTo>
                    <a:pt x="0" y="0"/>
                  </a:lnTo>
                  <a:close/>
                </a:path>
              </a:pathLst>
            </a:custGeom>
            <a:blipFill>
              <a:blip r:embed="rId6"/>
              <a:stretch>
                <a:fillRect t="-4397" b="-4397"/>
              </a:stretch>
            </a:blipFill>
          </p:spPr>
          <p:txBody>
            <a:bodyPr/>
            <a:lstStyle/>
            <a:p>
              <a:endParaRPr lang="en-GB"/>
            </a:p>
          </p:txBody>
        </p:sp>
      </p:grpSp>
      <p:sp>
        <p:nvSpPr>
          <p:cNvPr id="11" name="Freeform 11"/>
          <p:cNvSpPr/>
          <p:nvPr/>
        </p:nvSpPr>
        <p:spPr>
          <a:xfrm>
            <a:off x="9630164" y="0"/>
            <a:ext cx="7629136" cy="10287000"/>
          </a:xfrm>
          <a:custGeom>
            <a:avLst/>
            <a:gdLst/>
            <a:ahLst/>
            <a:cxnLst/>
            <a:rect l="l" t="t" r="r" b="b"/>
            <a:pathLst>
              <a:path w="7629136" h="10287000">
                <a:moveTo>
                  <a:pt x="0" y="0"/>
                </a:moveTo>
                <a:lnTo>
                  <a:pt x="7629136" y="0"/>
                </a:lnTo>
                <a:lnTo>
                  <a:pt x="7629136" y="10287000"/>
                </a:lnTo>
                <a:lnTo>
                  <a:pt x="0" y="10287000"/>
                </a:lnTo>
                <a:lnTo>
                  <a:pt x="0" y="0"/>
                </a:lnTo>
                <a:close/>
              </a:path>
            </a:pathLst>
          </a:custGeom>
          <a:blipFill>
            <a:blip r:embed="rId7"/>
            <a:stretch>
              <a:fillRect l="-49300" r="-53464"/>
            </a:stretch>
          </a:blipFill>
        </p:spPr>
        <p:txBody>
          <a:bodyPr/>
          <a:lstStyle/>
          <a:p>
            <a:endParaRPr lang="en-GB"/>
          </a:p>
        </p:txBody>
      </p:sp>
      <p:grpSp>
        <p:nvGrpSpPr>
          <p:cNvPr id="12" name="Group 12"/>
          <p:cNvGrpSpPr/>
          <p:nvPr/>
        </p:nvGrpSpPr>
        <p:grpSpPr>
          <a:xfrm>
            <a:off x="9630164" y="4101607"/>
            <a:ext cx="9086212" cy="4038317"/>
            <a:chOff x="0" y="0"/>
            <a:chExt cx="41148000" cy="18288000"/>
          </a:xfrm>
        </p:grpSpPr>
        <p:sp>
          <p:nvSpPr>
            <p:cNvPr id="13" name="Freeform 13"/>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8"/>
              <a:stretch>
                <a:fillRect/>
              </a:stretch>
            </a:blipFill>
          </p:spPr>
          <p:txBody>
            <a:bodyPr/>
            <a:lstStyle/>
            <a:p>
              <a:endParaRPr lang="en-GB"/>
            </a:p>
          </p:txBody>
        </p:sp>
      </p:grpSp>
      <p:sp>
        <p:nvSpPr>
          <p:cNvPr id="15" name="Freeform 6">
            <a:extLst>
              <a:ext uri="{FF2B5EF4-FFF2-40B4-BE49-F238E27FC236}">
                <a16:creationId xmlns:a16="http://schemas.microsoft.com/office/drawing/2014/main" id="{2129AC62-742E-947F-CC5A-E3C38D07CD1A}"/>
              </a:ext>
            </a:extLst>
          </p:cNvPr>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9"/>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30164" y="0"/>
            <a:ext cx="8844027" cy="10287000"/>
          </a:xfrm>
          <a:custGeom>
            <a:avLst/>
            <a:gdLst/>
            <a:ahLst/>
            <a:cxnLst/>
            <a:rect l="l" t="t" r="r" b="b"/>
            <a:pathLst>
              <a:path w="8844027" h="10287000">
                <a:moveTo>
                  <a:pt x="0" y="0"/>
                </a:moveTo>
                <a:lnTo>
                  <a:pt x="8844027" y="0"/>
                </a:lnTo>
                <a:lnTo>
                  <a:pt x="8844027" y="10287000"/>
                </a:lnTo>
                <a:lnTo>
                  <a:pt x="0" y="10287000"/>
                </a:lnTo>
                <a:lnTo>
                  <a:pt x="0" y="0"/>
                </a:lnTo>
                <a:close/>
              </a:path>
            </a:pathLst>
          </a:custGeom>
          <a:blipFill>
            <a:blip r:embed="rId3"/>
            <a:stretch>
              <a:fillRect t="-14459" b="-14459"/>
            </a:stretch>
          </a:blipFill>
        </p:spPr>
        <p:txBody>
          <a:bodyPr/>
          <a:lstStyle/>
          <a:p>
            <a:endParaRPr lang="en-GB"/>
          </a:p>
        </p:txBody>
      </p:sp>
      <p:sp>
        <p:nvSpPr>
          <p:cNvPr id="3" name="Freeform 3"/>
          <p:cNvSpPr/>
          <p:nvPr/>
        </p:nvSpPr>
        <p:spPr>
          <a:xfrm>
            <a:off x="10173565" y="-386357"/>
            <a:ext cx="5447595" cy="6159972"/>
          </a:xfrm>
          <a:custGeom>
            <a:avLst/>
            <a:gdLst/>
            <a:ahLst/>
            <a:cxnLst/>
            <a:rect l="l" t="t" r="r" b="b"/>
            <a:pathLst>
              <a:path w="5447595" h="6159972">
                <a:moveTo>
                  <a:pt x="0" y="0"/>
                </a:moveTo>
                <a:lnTo>
                  <a:pt x="5447594" y="0"/>
                </a:lnTo>
                <a:lnTo>
                  <a:pt x="5447594" y="6159972"/>
                </a:lnTo>
                <a:lnTo>
                  <a:pt x="0" y="6159972"/>
                </a:lnTo>
                <a:lnTo>
                  <a:pt x="0" y="0"/>
                </a:lnTo>
                <a:close/>
              </a:path>
            </a:pathLst>
          </a:custGeom>
          <a:blipFill>
            <a:blip r:embed="rId4"/>
            <a:stretch>
              <a:fillRect/>
            </a:stretch>
          </a:blipFill>
        </p:spPr>
        <p:txBody>
          <a:bodyPr/>
          <a:lstStyle/>
          <a:p>
            <a:endParaRPr lang="en-GB"/>
          </a:p>
        </p:txBody>
      </p:sp>
      <p:sp>
        <p:nvSpPr>
          <p:cNvPr id="4" name="Freeform 4"/>
          <p:cNvSpPr/>
          <p:nvPr/>
        </p:nvSpPr>
        <p:spPr>
          <a:xfrm rot="-4339880">
            <a:off x="15750393" y="2908540"/>
            <a:ext cx="5447595" cy="6159972"/>
          </a:xfrm>
          <a:custGeom>
            <a:avLst/>
            <a:gdLst/>
            <a:ahLst/>
            <a:cxnLst/>
            <a:rect l="l" t="t" r="r" b="b"/>
            <a:pathLst>
              <a:path w="5447595" h="6159972">
                <a:moveTo>
                  <a:pt x="0" y="0"/>
                </a:moveTo>
                <a:lnTo>
                  <a:pt x="5447595" y="0"/>
                </a:lnTo>
                <a:lnTo>
                  <a:pt x="5447595" y="6159973"/>
                </a:lnTo>
                <a:lnTo>
                  <a:pt x="0" y="6159973"/>
                </a:lnTo>
                <a:lnTo>
                  <a:pt x="0" y="0"/>
                </a:lnTo>
                <a:close/>
              </a:path>
            </a:pathLst>
          </a:custGeom>
          <a:blipFill>
            <a:blip r:embed="rId4"/>
            <a:stretch>
              <a:fillRect/>
            </a:stretch>
          </a:blipFill>
        </p:spPr>
        <p:txBody>
          <a:bodyPr/>
          <a:lstStyle/>
          <a:p>
            <a:endParaRPr lang="en-GB"/>
          </a:p>
        </p:txBody>
      </p:sp>
      <p:sp>
        <p:nvSpPr>
          <p:cNvPr id="5" name="Freeform 5"/>
          <p:cNvSpPr/>
          <p:nvPr/>
        </p:nvSpPr>
        <p:spPr>
          <a:xfrm>
            <a:off x="9630164" y="2934367"/>
            <a:ext cx="8844027" cy="7352633"/>
          </a:xfrm>
          <a:custGeom>
            <a:avLst/>
            <a:gdLst/>
            <a:ahLst/>
            <a:cxnLst/>
            <a:rect l="l" t="t" r="r" b="b"/>
            <a:pathLst>
              <a:path w="8844027" h="7352633">
                <a:moveTo>
                  <a:pt x="0" y="0"/>
                </a:moveTo>
                <a:lnTo>
                  <a:pt x="8844027" y="0"/>
                </a:lnTo>
                <a:lnTo>
                  <a:pt x="8844027" y="7352633"/>
                </a:lnTo>
                <a:lnTo>
                  <a:pt x="0" y="7352633"/>
                </a:lnTo>
                <a:lnTo>
                  <a:pt x="0" y="0"/>
                </a:lnTo>
                <a:close/>
              </a:path>
            </a:pathLst>
          </a:custGeom>
          <a:blipFill>
            <a:blip r:embed="rId5"/>
            <a:stretch>
              <a:fillRect t="-60139" b="-20230"/>
            </a:stretch>
          </a:blipFill>
        </p:spPr>
        <p:txBody>
          <a:bodyPr/>
          <a:lstStyle/>
          <a:p>
            <a:endParaRPr lang="en-GB"/>
          </a:p>
        </p:txBody>
      </p:sp>
      <p:sp>
        <p:nvSpPr>
          <p:cNvPr id="6" name="TextBox 6"/>
          <p:cNvSpPr txBox="1"/>
          <p:nvPr/>
        </p:nvSpPr>
        <p:spPr>
          <a:xfrm>
            <a:off x="1028700" y="796409"/>
            <a:ext cx="7263407" cy="3323987"/>
          </a:xfrm>
          <a:prstGeom prst="rect">
            <a:avLst/>
          </a:prstGeom>
        </p:spPr>
        <p:txBody>
          <a:bodyPr lIns="0" tIns="0" rIns="0" bIns="0" rtlCol="0" anchor="t">
            <a:spAutoFit/>
          </a:bodyPr>
          <a:lstStyle/>
          <a:p>
            <a:pPr algn="l"/>
            <a:r>
              <a:rPr lang="en-US" sz="7200" b="1" spc="-50" dirty="0">
                <a:solidFill>
                  <a:srgbClr val="001951"/>
                </a:solidFill>
                <a:latin typeface="Goudy Heavy"/>
                <a:ea typeface="Goudy Heavy"/>
                <a:cs typeface="Goudy Heavy"/>
                <a:sym typeface="Goudy Heavy"/>
              </a:rPr>
              <a:t>Every family deserves somewhere to turn</a:t>
            </a:r>
          </a:p>
        </p:txBody>
      </p:sp>
      <p:sp>
        <p:nvSpPr>
          <p:cNvPr id="7" name="TextBox 7"/>
          <p:cNvSpPr txBox="1"/>
          <p:nvPr/>
        </p:nvSpPr>
        <p:spPr>
          <a:xfrm>
            <a:off x="1028700" y="4439358"/>
            <a:ext cx="7658537" cy="5899692"/>
          </a:xfrm>
          <a:prstGeom prst="rect">
            <a:avLst/>
          </a:prstGeom>
        </p:spPr>
        <p:txBody>
          <a:bodyPr lIns="0" tIns="0" rIns="0" bIns="0" rtlCol="0" anchor="t">
            <a:spAutoFit/>
          </a:bodyPr>
          <a:lstStyle/>
          <a:p>
            <a:pPr algn="l"/>
            <a:r>
              <a:rPr lang="en-US" sz="4400" spc="-27" dirty="0">
                <a:solidFill>
                  <a:srgbClr val="001951"/>
                </a:solidFill>
                <a:latin typeface="Mozaic GEO 4"/>
                <a:ea typeface="Mozaic GEO 4"/>
                <a:cs typeface="Mozaic GEO 4"/>
                <a:sym typeface="Mozaic GEO 4"/>
              </a:rPr>
              <a:t>At </a:t>
            </a:r>
            <a:r>
              <a:rPr lang="en-US" sz="4400" spc="-27" dirty="0" err="1">
                <a:solidFill>
                  <a:srgbClr val="001951"/>
                </a:solidFill>
                <a:latin typeface="Mozaic GEO 4"/>
                <a:ea typeface="Mozaic GEO 4"/>
                <a:cs typeface="Mozaic GEO 4"/>
                <a:sym typeface="Mozaic GEO 4"/>
              </a:rPr>
              <a:t>Spurgeons</a:t>
            </a:r>
            <a:r>
              <a:rPr lang="en-US" sz="4400" spc="-27" dirty="0">
                <a:solidFill>
                  <a:srgbClr val="001951"/>
                </a:solidFill>
                <a:latin typeface="Mozaic GEO 4"/>
                <a:ea typeface="Mozaic GEO 4"/>
                <a:cs typeface="Mozaic GEO 4"/>
                <a:sym typeface="Mozaic GEO 4"/>
              </a:rPr>
              <a:t>, we:</a:t>
            </a:r>
          </a:p>
          <a:p>
            <a:pPr marL="604519" lvl="1" indent="-302260" algn="l">
              <a:buFont typeface="Arial"/>
              <a:buChar char="•"/>
            </a:pPr>
            <a:r>
              <a:rPr lang="en-US" sz="4400" spc="-27" dirty="0">
                <a:solidFill>
                  <a:srgbClr val="001951"/>
                </a:solidFill>
                <a:latin typeface="Mozaic GEO 4"/>
                <a:ea typeface="Mozaic GEO 4"/>
                <a:cs typeface="Mozaic GEO 4"/>
                <a:sym typeface="Mozaic GEO 4"/>
              </a:rPr>
              <a:t>Listen without judgement</a:t>
            </a:r>
          </a:p>
          <a:p>
            <a:pPr marL="604519" lvl="1" indent="-302260" algn="l">
              <a:buFont typeface="Arial"/>
              <a:buChar char="•"/>
            </a:pPr>
            <a:r>
              <a:rPr lang="en-US" sz="4400" spc="-27" dirty="0">
                <a:solidFill>
                  <a:srgbClr val="001951"/>
                </a:solidFill>
                <a:latin typeface="Mozaic GEO 4"/>
                <a:ea typeface="Mozaic GEO 4"/>
                <a:cs typeface="Mozaic GEO 4"/>
                <a:sym typeface="Mozaic GEO 4"/>
              </a:rPr>
              <a:t>Offer support when life feels overwhelming</a:t>
            </a:r>
          </a:p>
          <a:p>
            <a:pPr marL="604519" lvl="1" indent="-302260" algn="l">
              <a:buFont typeface="Arial"/>
              <a:buChar char="•"/>
            </a:pPr>
            <a:r>
              <a:rPr lang="en-US" sz="4400" spc="-27" dirty="0">
                <a:solidFill>
                  <a:srgbClr val="001951"/>
                </a:solidFill>
                <a:latin typeface="Mozaic GEO 4"/>
                <a:ea typeface="Mozaic GEO 4"/>
                <a:cs typeface="Mozaic GEO 4"/>
                <a:sym typeface="Mozaic GEO 4"/>
              </a:rPr>
              <a:t>Provide guidance through everyday challenges</a:t>
            </a:r>
          </a:p>
          <a:p>
            <a:pPr marL="604519" lvl="1" indent="-302260" algn="l">
              <a:buFont typeface="Arial"/>
              <a:buChar char="•"/>
            </a:pPr>
            <a:r>
              <a:rPr lang="en-US" sz="4400" spc="-27" dirty="0">
                <a:solidFill>
                  <a:srgbClr val="001951"/>
                </a:solidFill>
                <a:latin typeface="Mozaic GEO 4"/>
                <a:ea typeface="Mozaic GEO 4"/>
                <a:cs typeface="Mozaic GEO 4"/>
                <a:sym typeface="Mozaic GEO 4"/>
              </a:rPr>
              <a:t>Build confidence to move forward</a:t>
            </a:r>
          </a:p>
          <a:p>
            <a:pPr algn="l">
              <a:lnSpc>
                <a:spcPts val="3919"/>
              </a:lnSpc>
            </a:pPr>
            <a:endParaRPr lang="en-US" sz="2799" spc="-27" dirty="0">
              <a:solidFill>
                <a:srgbClr val="001951"/>
              </a:solidFill>
              <a:latin typeface="Mozaic GEO 4"/>
              <a:ea typeface="Mozaic GEO 4"/>
              <a:cs typeface="Mozaic GEO 4"/>
              <a:sym typeface="Mozaic GEO 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1111" b="-61111"/>
            </a:stretch>
          </a:blipFill>
        </p:spPr>
        <p:txBody>
          <a:bodyPr/>
          <a:lstStyle/>
          <a:p>
            <a:endParaRPr lang="en-GB"/>
          </a:p>
        </p:txBody>
      </p:sp>
      <p:sp>
        <p:nvSpPr>
          <p:cNvPr id="3" name="Freeform 3"/>
          <p:cNvSpPr/>
          <p:nvPr/>
        </p:nvSpPr>
        <p:spPr>
          <a:xfrm>
            <a:off x="10732957" y="-455908"/>
            <a:ext cx="8825280" cy="8268731"/>
          </a:xfrm>
          <a:custGeom>
            <a:avLst/>
            <a:gdLst/>
            <a:ahLst/>
            <a:cxnLst/>
            <a:rect l="l" t="t" r="r" b="b"/>
            <a:pathLst>
              <a:path w="8825280" h="8268731">
                <a:moveTo>
                  <a:pt x="0" y="0"/>
                </a:moveTo>
                <a:lnTo>
                  <a:pt x="8825280" y="0"/>
                </a:lnTo>
                <a:lnTo>
                  <a:pt x="8825280" y="8268730"/>
                </a:lnTo>
                <a:lnTo>
                  <a:pt x="0" y="8268730"/>
                </a:lnTo>
                <a:lnTo>
                  <a:pt x="0" y="0"/>
                </a:lnTo>
                <a:close/>
              </a:path>
            </a:pathLst>
          </a:custGeom>
          <a:blipFill>
            <a:blip r:embed="rId4"/>
            <a:stretch>
              <a:fillRect/>
            </a:stretch>
          </a:blipFill>
        </p:spPr>
        <p:txBody>
          <a:bodyPr/>
          <a:lstStyle/>
          <a:p>
            <a:endParaRPr lang="en-GB"/>
          </a:p>
        </p:txBody>
      </p:sp>
      <p:sp>
        <p:nvSpPr>
          <p:cNvPr id="4" name="Freeform 4"/>
          <p:cNvSpPr/>
          <p:nvPr/>
        </p:nvSpPr>
        <p:spPr>
          <a:xfrm>
            <a:off x="-870894" y="4784205"/>
            <a:ext cx="6897347" cy="7799307"/>
          </a:xfrm>
          <a:custGeom>
            <a:avLst/>
            <a:gdLst/>
            <a:ahLst/>
            <a:cxnLst/>
            <a:rect l="l" t="t" r="r" b="b"/>
            <a:pathLst>
              <a:path w="6897347" h="7799307">
                <a:moveTo>
                  <a:pt x="0" y="0"/>
                </a:moveTo>
                <a:lnTo>
                  <a:pt x="6897347" y="0"/>
                </a:lnTo>
                <a:lnTo>
                  <a:pt x="6897347" y="7799308"/>
                </a:lnTo>
                <a:lnTo>
                  <a:pt x="0" y="7799308"/>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1221012" y="4371988"/>
            <a:ext cx="16038288" cy="1523974"/>
          </a:xfrm>
          <a:prstGeom prst="rect">
            <a:avLst/>
          </a:prstGeom>
        </p:spPr>
        <p:txBody>
          <a:bodyPr lIns="0" tIns="0" rIns="0" bIns="0" rtlCol="0" anchor="t">
            <a:spAutoFit/>
          </a:bodyPr>
          <a:lstStyle/>
          <a:p>
            <a:pPr algn="ctr">
              <a:lnSpc>
                <a:spcPts val="5303"/>
              </a:lnSpc>
              <a:spcBef>
                <a:spcPct val="0"/>
              </a:spcBef>
            </a:pPr>
            <a:r>
              <a:rPr lang="en-US" sz="5524" b="1" spc="-55">
                <a:solidFill>
                  <a:srgbClr val="FFFFFF"/>
                </a:solidFill>
                <a:latin typeface="Goudy Heavy"/>
                <a:ea typeface="Goudy Heavy"/>
                <a:cs typeface="Goudy Heavy"/>
                <a:sym typeface="Goudy Heavy"/>
              </a:rPr>
              <a:t>Together, we can open doors to practical support, confidence and hope.</a:t>
            </a:r>
          </a:p>
        </p:txBody>
      </p:sp>
      <p:sp>
        <p:nvSpPr>
          <p:cNvPr id="7" name="Freeform 6">
            <a:extLst>
              <a:ext uri="{FF2B5EF4-FFF2-40B4-BE49-F238E27FC236}">
                <a16:creationId xmlns:a16="http://schemas.microsoft.com/office/drawing/2014/main" id="{4C4A849B-8564-5304-BC25-7CF56D05A664}"/>
              </a:ext>
            </a:extLst>
          </p:cNvPr>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6"/>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1111" b="-61111"/>
            </a:stretch>
          </a:blipFill>
        </p:spPr>
        <p:txBody>
          <a:bodyPr/>
          <a:lstStyle/>
          <a:p>
            <a:endParaRPr lang="en-GB"/>
          </a:p>
        </p:txBody>
      </p:sp>
      <p:sp>
        <p:nvSpPr>
          <p:cNvPr id="3" name="TextBox 3"/>
          <p:cNvSpPr txBox="1"/>
          <p:nvPr/>
        </p:nvSpPr>
        <p:spPr>
          <a:xfrm>
            <a:off x="1423091" y="867368"/>
            <a:ext cx="14242319" cy="1317477"/>
          </a:xfrm>
          <a:prstGeom prst="rect">
            <a:avLst/>
          </a:prstGeom>
        </p:spPr>
        <p:txBody>
          <a:bodyPr lIns="0" tIns="0" rIns="0" bIns="0" rtlCol="0" anchor="t">
            <a:spAutoFit/>
          </a:bodyPr>
          <a:lstStyle/>
          <a:p>
            <a:pPr marL="0" lvl="0" indent="0" algn="l">
              <a:lnSpc>
                <a:spcPts val="10639"/>
              </a:lnSpc>
              <a:spcBef>
                <a:spcPct val="0"/>
              </a:spcBef>
            </a:pPr>
            <a:r>
              <a:rPr lang="en-US" sz="8800" b="1" u="none" strike="noStrike" spc="-75" dirty="0">
                <a:solidFill>
                  <a:srgbClr val="FE391B"/>
                </a:solidFill>
                <a:latin typeface="Goudy Heavy"/>
                <a:ea typeface="Goudy Heavy"/>
                <a:cs typeface="Goudy Heavy"/>
                <a:sym typeface="Goudy Heavy"/>
              </a:rPr>
              <a:t>Help open the door to hope</a:t>
            </a:r>
          </a:p>
        </p:txBody>
      </p:sp>
      <p:sp>
        <p:nvSpPr>
          <p:cNvPr id="4" name="TextBox 4"/>
          <p:cNvSpPr txBox="1"/>
          <p:nvPr/>
        </p:nvSpPr>
        <p:spPr>
          <a:xfrm>
            <a:off x="1423091" y="2730412"/>
            <a:ext cx="15723830" cy="713657"/>
          </a:xfrm>
          <a:prstGeom prst="rect">
            <a:avLst/>
          </a:prstGeom>
        </p:spPr>
        <p:txBody>
          <a:bodyPr wrap="square" lIns="0" tIns="0" rIns="0" bIns="0" rtlCol="0" anchor="t">
            <a:spAutoFit/>
          </a:bodyPr>
          <a:lstStyle/>
          <a:p>
            <a:pPr algn="l">
              <a:lnSpc>
                <a:spcPts val="5459"/>
              </a:lnSpc>
              <a:spcBef>
                <a:spcPct val="0"/>
              </a:spcBef>
            </a:pPr>
            <a:r>
              <a:rPr lang="en-US" sz="4800" b="1" spc="-39" dirty="0">
                <a:solidFill>
                  <a:srgbClr val="F2F1ED"/>
                </a:solidFill>
                <a:latin typeface="Mozaic GEO 1 Bold"/>
                <a:ea typeface="Mozaic GEO 1 Bold"/>
                <a:cs typeface="Mozaic GEO 1 Bold"/>
                <a:sym typeface="Mozaic GEO 1 Bold"/>
              </a:rPr>
              <a:t>How many doors can we open through our generosity?</a:t>
            </a:r>
          </a:p>
        </p:txBody>
      </p:sp>
      <p:sp>
        <p:nvSpPr>
          <p:cNvPr id="5" name="TextBox 5"/>
          <p:cNvSpPr txBox="1"/>
          <p:nvPr/>
        </p:nvSpPr>
        <p:spPr>
          <a:xfrm>
            <a:off x="1282085" y="3487417"/>
            <a:ext cx="3368915" cy="2032004"/>
          </a:xfrm>
          <a:prstGeom prst="rect">
            <a:avLst/>
          </a:prstGeom>
        </p:spPr>
        <p:txBody>
          <a:bodyPr lIns="0" tIns="0" rIns="0" bIns="0" rtlCol="0" anchor="t">
            <a:spAutoFit/>
          </a:bodyPr>
          <a:lstStyle/>
          <a:p>
            <a:pPr algn="ctr">
              <a:lnSpc>
                <a:spcPts val="14553"/>
              </a:lnSpc>
              <a:spcBef>
                <a:spcPct val="0"/>
              </a:spcBef>
            </a:pPr>
            <a:r>
              <a:rPr lang="en-US" sz="10395" b="1" spc="-103">
                <a:solidFill>
                  <a:srgbClr val="F2F1ED"/>
                </a:solidFill>
                <a:latin typeface="Goudy Heavy"/>
                <a:ea typeface="Goudy Heavy"/>
                <a:cs typeface="Goudy Heavy"/>
                <a:sym typeface="Goudy Heavy"/>
              </a:rPr>
              <a:t>£124</a:t>
            </a:r>
          </a:p>
        </p:txBody>
      </p:sp>
      <p:sp>
        <p:nvSpPr>
          <p:cNvPr id="6" name="TextBox 6"/>
          <p:cNvSpPr txBox="1"/>
          <p:nvPr/>
        </p:nvSpPr>
        <p:spPr>
          <a:xfrm>
            <a:off x="1282085" y="5347971"/>
            <a:ext cx="3370759" cy="2040889"/>
          </a:xfrm>
          <a:prstGeom prst="rect">
            <a:avLst/>
          </a:prstGeom>
        </p:spPr>
        <p:txBody>
          <a:bodyPr lIns="0" tIns="0" rIns="0" bIns="0" rtlCol="0" anchor="t">
            <a:spAutoFit/>
          </a:bodyPr>
          <a:lstStyle/>
          <a:p>
            <a:pPr algn="ctr">
              <a:lnSpc>
                <a:spcPts val="14560"/>
              </a:lnSpc>
              <a:spcBef>
                <a:spcPct val="0"/>
              </a:spcBef>
            </a:pPr>
            <a:r>
              <a:rPr lang="en-US" sz="10400" b="1" spc="-104">
                <a:solidFill>
                  <a:srgbClr val="F2F1ED"/>
                </a:solidFill>
                <a:latin typeface="Goudy Heavy"/>
                <a:ea typeface="Goudy Heavy"/>
                <a:cs typeface="Goudy Heavy"/>
                <a:sym typeface="Goudy Heavy"/>
              </a:rPr>
              <a:t>£500</a:t>
            </a:r>
          </a:p>
        </p:txBody>
      </p:sp>
      <p:sp>
        <p:nvSpPr>
          <p:cNvPr id="7" name="TextBox 7"/>
          <p:cNvSpPr txBox="1"/>
          <p:nvPr/>
        </p:nvSpPr>
        <p:spPr>
          <a:xfrm>
            <a:off x="1282085" y="7217411"/>
            <a:ext cx="3370759" cy="2040889"/>
          </a:xfrm>
          <a:prstGeom prst="rect">
            <a:avLst/>
          </a:prstGeom>
        </p:spPr>
        <p:txBody>
          <a:bodyPr lIns="0" tIns="0" rIns="0" bIns="0" rtlCol="0" anchor="t">
            <a:spAutoFit/>
          </a:bodyPr>
          <a:lstStyle/>
          <a:p>
            <a:pPr algn="ctr">
              <a:lnSpc>
                <a:spcPts val="14560"/>
              </a:lnSpc>
              <a:spcBef>
                <a:spcPct val="0"/>
              </a:spcBef>
            </a:pPr>
            <a:r>
              <a:rPr lang="en-US" sz="10400" b="1" spc="-104">
                <a:solidFill>
                  <a:srgbClr val="F2F1ED"/>
                </a:solidFill>
                <a:latin typeface="Goudy Heavy"/>
                <a:ea typeface="Goudy Heavy"/>
                <a:cs typeface="Goudy Heavy"/>
                <a:sym typeface="Goudy Heavy"/>
              </a:rPr>
              <a:t>£745</a:t>
            </a:r>
          </a:p>
        </p:txBody>
      </p:sp>
      <p:sp>
        <p:nvSpPr>
          <p:cNvPr id="8" name="TextBox 8"/>
          <p:cNvSpPr txBox="1"/>
          <p:nvPr/>
        </p:nvSpPr>
        <p:spPr>
          <a:xfrm>
            <a:off x="4967169" y="4159376"/>
            <a:ext cx="11857721" cy="1135761"/>
          </a:xfrm>
          <a:prstGeom prst="rect">
            <a:avLst/>
          </a:prstGeom>
        </p:spPr>
        <p:txBody>
          <a:bodyPr lIns="0" tIns="0" rIns="0" bIns="0" rtlCol="0" anchor="t">
            <a:spAutoFit/>
          </a:bodyPr>
          <a:lstStyle/>
          <a:p>
            <a:pPr algn="l">
              <a:lnSpc>
                <a:spcPts val="4212"/>
              </a:lnSpc>
              <a:spcBef>
                <a:spcPct val="0"/>
              </a:spcBef>
            </a:pPr>
            <a:r>
              <a:rPr lang="en-US" sz="3900" spc="-39">
                <a:solidFill>
                  <a:srgbClr val="F2F1ED"/>
                </a:solidFill>
                <a:latin typeface="Mozaic GEO 1"/>
                <a:ea typeface="Mozaic GEO 1"/>
                <a:cs typeface="Mozaic GEO 1"/>
                <a:sym typeface="Mozaic GEO 1"/>
              </a:rPr>
              <a:t>could open the door to expert support and a personalised action plan</a:t>
            </a:r>
          </a:p>
        </p:txBody>
      </p:sp>
      <p:sp>
        <p:nvSpPr>
          <p:cNvPr id="9" name="TextBox 9"/>
          <p:cNvSpPr txBox="1"/>
          <p:nvPr/>
        </p:nvSpPr>
        <p:spPr>
          <a:xfrm>
            <a:off x="4967169" y="5957698"/>
            <a:ext cx="11857721" cy="1135761"/>
          </a:xfrm>
          <a:prstGeom prst="rect">
            <a:avLst/>
          </a:prstGeom>
        </p:spPr>
        <p:txBody>
          <a:bodyPr lIns="0" tIns="0" rIns="0" bIns="0" rtlCol="0" anchor="t">
            <a:spAutoFit/>
          </a:bodyPr>
          <a:lstStyle/>
          <a:p>
            <a:pPr marL="0" lvl="0" indent="0" algn="l">
              <a:lnSpc>
                <a:spcPts val="4212"/>
              </a:lnSpc>
              <a:spcBef>
                <a:spcPct val="0"/>
              </a:spcBef>
            </a:pPr>
            <a:r>
              <a:rPr lang="en-US" sz="3900" b="1" u="none" strike="noStrike" spc="-39">
                <a:solidFill>
                  <a:srgbClr val="F2F1ED"/>
                </a:solidFill>
                <a:latin typeface="Mozaic GEO 1"/>
                <a:ea typeface="Mozaic GEO 1"/>
                <a:cs typeface="Mozaic GEO 1"/>
                <a:sym typeface="Mozaic GEO 1"/>
              </a:rPr>
              <a:t>could open the door to ongoing support to help rebuild a family’s confidence and stability.</a:t>
            </a:r>
          </a:p>
        </p:txBody>
      </p:sp>
      <p:sp>
        <p:nvSpPr>
          <p:cNvPr id="10" name="TextBox 10"/>
          <p:cNvSpPr txBox="1"/>
          <p:nvPr/>
        </p:nvSpPr>
        <p:spPr>
          <a:xfrm>
            <a:off x="4967169" y="7893812"/>
            <a:ext cx="12038746" cy="1135761"/>
          </a:xfrm>
          <a:prstGeom prst="rect">
            <a:avLst/>
          </a:prstGeom>
        </p:spPr>
        <p:txBody>
          <a:bodyPr lIns="0" tIns="0" rIns="0" bIns="0" rtlCol="0" anchor="t">
            <a:spAutoFit/>
          </a:bodyPr>
          <a:lstStyle/>
          <a:p>
            <a:pPr marL="0" lvl="0" indent="0" algn="l">
              <a:lnSpc>
                <a:spcPts val="4212"/>
              </a:lnSpc>
              <a:spcBef>
                <a:spcPct val="0"/>
              </a:spcBef>
            </a:pPr>
            <a:r>
              <a:rPr lang="en-US" sz="3900" b="1" u="none" strike="noStrike" spc="-39" dirty="0">
                <a:solidFill>
                  <a:srgbClr val="F2F1ED"/>
                </a:solidFill>
                <a:latin typeface="Mozaic GEO 1"/>
                <a:ea typeface="Mozaic GEO 1"/>
                <a:cs typeface="Mozaic GEO 1"/>
                <a:sym typeface="Mozaic GEO 1"/>
              </a:rPr>
              <a:t>could open the door to specialist support for a family facing complex SEN or trauma related challenges.</a:t>
            </a:r>
          </a:p>
        </p:txBody>
      </p:sp>
      <p:sp>
        <p:nvSpPr>
          <p:cNvPr id="12" name="Freeform 6">
            <a:extLst>
              <a:ext uri="{FF2B5EF4-FFF2-40B4-BE49-F238E27FC236}">
                <a16:creationId xmlns:a16="http://schemas.microsoft.com/office/drawing/2014/main" id="{B8430AE2-52AC-1360-4547-D97571385ABE}"/>
              </a:ext>
            </a:extLst>
          </p:cNvPr>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951"/>
        </a:solidFill>
        <a:effectLst/>
      </p:bgPr>
    </p:bg>
    <p:spTree>
      <p:nvGrpSpPr>
        <p:cNvPr id="1" name=""/>
        <p:cNvGrpSpPr/>
        <p:nvPr/>
      </p:nvGrpSpPr>
      <p:grpSpPr>
        <a:xfrm>
          <a:off x="0" y="0"/>
          <a:ext cx="0" cy="0"/>
          <a:chOff x="0" y="0"/>
          <a:chExt cx="0" cy="0"/>
        </a:xfrm>
      </p:grpSpPr>
      <p:sp>
        <p:nvSpPr>
          <p:cNvPr id="2" name="Freeform 2"/>
          <p:cNvSpPr/>
          <p:nvPr/>
        </p:nvSpPr>
        <p:spPr>
          <a:xfrm>
            <a:off x="14013153" y="81019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3"/>
            <a:stretch>
              <a:fillRect/>
            </a:stretch>
          </a:blipFill>
        </p:spPr>
        <p:txBody>
          <a:bodyPr/>
          <a:lstStyle/>
          <a:p>
            <a:endParaRPr lang="en-GB"/>
          </a:p>
        </p:txBody>
      </p:sp>
      <p:sp>
        <p:nvSpPr>
          <p:cNvPr id="3" name="Freeform 3"/>
          <p:cNvSpPr/>
          <p:nvPr/>
        </p:nvSpPr>
        <p:spPr>
          <a:xfrm>
            <a:off x="0" y="-1151945"/>
            <a:ext cx="20558531" cy="11472777"/>
          </a:xfrm>
          <a:custGeom>
            <a:avLst/>
            <a:gdLst/>
            <a:ahLst/>
            <a:cxnLst/>
            <a:rect l="l" t="t" r="r" b="b"/>
            <a:pathLst>
              <a:path w="20558531" h="11472777">
                <a:moveTo>
                  <a:pt x="0" y="0"/>
                </a:moveTo>
                <a:lnTo>
                  <a:pt x="20558531" y="0"/>
                </a:lnTo>
                <a:lnTo>
                  <a:pt x="20558531" y="11472777"/>
                </a:lnTo>
                <a:lnTo>
                  <a:pt x="0" y="11472777"/>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498005" y="1159000"/>
            <a:ext cx="10874467" cy="3612656"/>
          </a:xfrm>
          <a:prstGeom prst="rect">
            <a:avLst/>
          </a:prstGeom>
        </p:spPr>
        <p:txBody>
          <a:bodyPr wrap="square" lIns="0" tIns="0" rIns="0" bIns="0" rtlCol="0" anchor="t">
            <a:spAutoFit/>
          </a:bodyPr>
          <a:lstStyle/>
          <a:p>
            <a:pPr algn="l">
              <a:lnSpc>
                <a:spcPts val="8893"/>
              </a:lnSpc>
            </a:pPr>
            <a:r>
              <a:rPr lang="en-US" sz="11700" b="1" spc="-97" dirty="0">
                <a:solidFill>
                  <a:srgbClr val="F2F1ED"/>
                </a:solidFill>
                <a:highlight>
                  <a:srgbClr val="FF0000"/>
                </a:highlight>
                <a:latin typeface="Goudy Heavy"/>
                <a:ea typeface="Goudy Heavy"/>
                <a:cs typeface="Goudy Heavy"/>
                <a:sym typeface="Goudy Heavy"/>
              </a:rPr>
              <a:t>Thank you for your support.</a:t>
            </a:r>
          </a:p>
          <a:p>
            <a:pPr algn="l">
              <a:lnSpc>
                <a:spcPts val="8893"/>
              </a:lnSpc>
              <a:spcBef>
                <a:spcPct val="0"/>
              </a:spcBef>
            </a:pPr>
            <a:endParaRPr lang="en-US" sz="14000" b="1" spc="-97" dirty="0">
              <a:solidFill>
                <a:srgbClr val="F2F1ED"/>
              </a:solidFill>
              <a:latin typeface="Goudy Heavy"/>
              <a:ea typeface="Goudy Heavy"/>
              <a:cs typeface="Goudy Heavy"/>
              <a:sym typeface="Goudy Heavy"/>
            </a:endParaRPr>
          </a:p>
        </p:txBody>
      </p:sp>
      <p:sp>
        <p:nvSpPr>
          <p:cNvPr id="5" name="TextBox 5"/>
          <p:cNvSpPr txBox="1"/>
          <p:nvPr/>
        </p:nvSpPr>
        <p:spPr>
          <a:xfrm>
            <a:off x="1483788" y="3907690"/>
            <a:ext cx="8609307" cy="4655121"/>
          </a:xfrm>
          <a:prstGeom prst="rect">
            <a:avLst/>
          </a:prstGeom>
        </p:spPr>
        <p:txBody>
          <a:bodyPr lIns="0" tIns="0" rIns="0" bIns="0" rtlCol="0" anchor="t">
            <a:spAutoFit/>
          </a:bodyPr>
          <a:lstStyle/>
          <a:p>
            <a:pPr algn="l">
              <a:lnSpc>
                <a:spcPts val="6000"/>
              </a:lnSpc>
              <a:spcBef>
                <a:spcPct val="0"/>
              </a:spcBef>
            </a:pPr>
            <a:r>
              <a:rPr lang="en-US" sz="6000" spc="-40" dirty="0">
                <a:solidFill>
                  <a:srgbClr val="F2F1ED"/>
                </a:solidFill>
                <a:highlight>
                  <a:srgbClr val="000080"/>
                </a:highlight>
                <a:latin typeface="Mozaic GEO 1"/>
                <a:ea typeface="Mozaic GEO 1"/>
                <a:cs typeface="Mozaic GEO 1"/>
                <a:sym typeface="Mozaic GEO 1"/>
              </a:rPr>
              <a:t>Together, we can help more children and families find hope, strength and the support they need to flourish.</a:t>
            </a:r>
          </a:p>
        </p:txBody>
      </p:sp>
      <p:grpSp>
        <p:nvGrpSpPr>
          <p:cNvPr id="7" name="Group 12">
            <a:extLst>
              <a:ext uri="{FF2B5EF4-FFF2-40B4-BE49-F238E27FC236}">
                <a16:creationId xmlns:a16="http://schemas.microsoft.com/office/drawing/2014/main" id="{AAF5CB1B-C168-4B7E-7BC7-AC13C6F41E63}"/>
              </a:ext>
            </a:extLst>
          </p:cNvPr>
          <p:cNvGrpSpPr/>
          <p:nvPr/>
        </p:nvGrpSpPr>
        <p:grpSpPr>
          <a:xfrm rot="20345124">
            <a:off x="10315915" y="2575523"/>
            <a:ext cx="11172436" cy="5587224"/>
            <a:chOff x="0" y="0"/>
            <a:chExt cx="41148000" cy="18288000"/>
          </a:xfrm>
        </p:grpSpPr>
        <p:sp>
          <p:nvSpPr>
            <p:cNvPr id="8" name="Freeform 13">
              <a:extLst>
                <a:ext uri="{FF2B5EF4-FFF2-40B4-BE49-F238E27FC236}">
                  <a16:creationId xmlns:a16="http://schemas.microsoft.com/office/drawing/2014/main" id="{0BEA6D59-0E96-E8B8-3B0F-AD4FD1866C82}"/>
                </a:ext>
              </a:extLst>
            </p:cNvPr>
            <p:cNvSpPr/>
            <p:nvPr/>
          </p:nvSpPr>
          <p:spPr>
            <a:xfrm>
              <a:off x="0" y="0"/>
              <a:ext cx="41148000" cy="18288000"/>
            </a:xfrm>
            <a:custGeom>
              <a:avLst/>
              <a:gdLst/>
              <a:ahLst/>
              <a:cxnLst/>
              <a:rect l="l" t="t" r="r" b="b"/>
              <a:pathLst>
                <a:path w="41148000" h="18288000">
                  <a:moveTo>
                    <a:pt x="0" y="0"/>
                  </a:moveTo>
                  <a:lnTo>
                    <a:pt x="41148000" y="0"/>
                  </a:lnTo>
                  <a:lnTo>
                    <a:pt x="41148000" y="18288000"/>
                  </a:lnTo>
                  <a:lnTo>
                    <a:pt x="0" y="18288000"/>
                  </a:lnTo>
                  <a:lnTo>
                    <a:pt x="0" y="0"/>
                  </a:lnTo>
                  <a:close/>
                </a:path>
              </a:pathLst>
            </a:custGeom>
            <a:blipFill>
              <a:blip r:embed="rId5"/>
              <a:stretch>
                <a:fillRect/>
              </a:stretch>
            </a:blipFill>
          </p:spPr>
          <p:txBody>
            <a:bodyPr/>
            <a:lstStyle/>
            <a:p>
              <a:endParaRPr lang="en-GB"/>
            </a:p>
          </p:txBody>
        </p:sp>
      </p:grpSp>
      <p:sp>
        <p:nvSpPr>
          <p:cNvPr id="6" name="Freeform 6"/>
          <p:cNvSpPr/>
          <p:nvPr/>
        </p:nvSpPr>
        <p:spPr>
          <a:xfrm>
            <a:off x="2696918" y="-1348957"/>
            <a:ext cx="15080338" cy="11472777"/>
          </a:xfrm>
          <a:custGeom>
            <a:avLst/>
            <a:gdLst/>
            <a:ahLst/>
            <a:cxnLst/>
            <a:rect l="l" t="t" r="r" b="b"/>
            <a:pathLst>
              <a:path w="15080338" h="11472777">
                <a:moveTo>
                  <a:pt x="0" y="0"/>
                </a:moveTo>
                <a:lnTo>
                  <a:pt x="15080338" y="0"/>
                </a:lnTo>
                <a:lnTo>
                  <a:pt x="15080338" y="11472777"/>
                </a:lnTo>
                <a:lnTo>
                  <a:pt x="0" y="11472777"/>
                </a:lnTo>
                <a:lnTo>
                  <a:pt x="0" y="0"/>
                </a:lnTo>
                <a:close/>
              </a:path>
            </a:pathLst>
          </a:custGeom>
          <a:blipFill>
            <a:blip r:embed="rId6"/>
            <a:stretch>
              <a:fillRect l="-17975" r="-18351"/>
            </a:stretch>
          </a:blipFill>
        </p:spPr>
        <p:txBody>
          <a:bodyPr/>
          <a:lstStyle/>
          <a:p>
            <a:endParaRPr lang="en-GB" sz="2400" dirty="0"/>
          </a:p>
        </p:txBody>
      </p:sp>
      <p:sp>
        <p:nvSpPr>
          <p:cNvPr id="10" name="Freeform 6">
            <a:extLst>
              <a:ext uri="{FF2B5EF4-FFF2-40B4-BE49-F238E27FC236}">
                <a16:creationId xmlns:a16="http://schemas.microsoft.com/office/drawing/2014/main" id="{E1613509-75E6-4E25-A48A-17F480AE7EB3}"/>
              </a:ext>
            </a:extLst>
          </p:cNvPr>
          <p:cNvSpPr/>
          <p:nvPr/>
        </p:nvSpPr>
        <p:spPr>
          <a:xfrm>
            <a:off x="14165553" y="8254317"/>
            <a:ext cx="3777958" cy="1870915"/>
          </a:xfrm>
          <a:custGeom>
            <a:avLst/>
            <a:gdLst/>
            <a:ahLst/>
            <a:cxnLst/>
            <a:rect l="l" t="t" r="r" b="b"/>
            <a:pathLst>
              <a:path w="3777958" h="1870915">
                <a:moveTo>
                  <a:pt x="0" y="0"/>
                </a:moveTo>
                <a:lnTo>
                  <a:pt x="3777958" y="0"/>
                </a:lnTo>
                <a:lnTo>
                  <a:pt x="3777958" y="1870915"/>
                </a:lnTo>
                <a:lnTo>
                  <a:pt x="0" y="1870915"/>
                </a:lnTo>
                <a:lnTo>
                  <a:pt x="0" y="0"/>
                </a:lnTo>
                <a:close/>
              </a:path>
            </a:pathLst>
          </a:custGeom>
          <a:blipFill>
            <a:blip r:embed="rId3"/>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368610FADA1D4C8211A653FD628C01" ma:contentTypeVersion="15" ma:contentTypeDescription="Create a new document." ma:contentTypeScope="" ma:versionID="5f8ae6cd428c6102a0fb3fb0a5b6844c">
  <xsd:schema xmlns:xsd="http://www.w3.org/2001/XMLSchema" xmlns:xs="http://www.w3.org/2001/XMLSchema" xmlns:p="http://schemas.microsoft.com/office/2006/metadata/properties" xmlns:ns2="9fa580a1-142f-4569-8a86-b3b0d961a191" xmlns:ns3="406d7cf8-3859-4abb-8632-d9943021d578" targetNamespace="http://schemas.microsoft.com/office/2006/metadata/properties" ma:root="true" ma:fieldsID="2908d28c16324668603ed8ea681ac689" ns2:_="" ns3:_="">
    <xsd:import namespace="9fa580a1-142f-4569-8a86-b3b0d961a191"/>
    <xsd:import namespace="406d7cf8-3859-4abb-8632-d9943021d5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580a1-142f-4569-8a86-b3b0d961a1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f896c75-a635-4568-aba2-6c25276461a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6d7cf8-3859-4abb-8632-d9943021d57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66db8f4-55d8-4bc3-a227-d6c0f578df21}" ma:internalName="TaxCatchAll" ma:showField="CatchAllData" ma:web="406d7cf8-3859-4abb-8632-d9943021d5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a580a1-142f-4569-8a86-b3b0d961a191">
      <Terms xmlns="http://schemas.microsoft.com/office/infopath/2007/PartnerControls"/>
    </lcf76f155ced4ddcb4097134ff3c332f>
    <TaxCatchAll xmlns="406d7cf8-3859-4abb-8632-d9943021d578" xsi:nil="true"/>
  </documentManagement>
</p:properties>
</file>

<file path=customXml/itemProps1.xml><?xml version="1.0" encoding="utf-8"?>
<ds:datastoreItem xmlns:ds="http://schemas.openxmlformats.org/officeDocument/2006/customXml" ds:itemID="{950433DE-E1C7-4E10-9945-0B336050F10B}"/>
</file>

<file path=customXml/itemProps2.xml><?xml version="1.0" encoding="utf-8"?>
<ds:datastoreItem xmlns:ds="http://schemas.openxmlformats.org/officeDocument/2006/customXml" ds:itemID="{69BA6196-694A-4EF9-BBB3-11AC39656349}"/>
</file>

<file path=customXml/itemProps3.xml><?xml version="1.0" encoding="utf-8"?>
<ds:datastoreItem xmlns:ds="http://schemas.openxmlformats.org/officeDocument/2006/customXml" ds:itemID="{8391A7E1-D50B-4D1B-A32B-776246E828D3}"/>
</file>

<file path=docProps/app.xml><?xml version="1.0" encoding="utf-8"?>
<Properties xmlns="http://schemas.openxmlformats.org/officeDocument/2006/extended-properties" xmlns:vt="http://schemas.openxmlformats.org/officeDocument/2006/docPropsVTypes">
  <TotalTime>23</TotalTime>
  <Words>1107</Words>
  <Application>Microsoft Office PowerPoint</Application>
  <PresentationFormat>Custom</PresentationFormat>
  <Paragraphs>124</Paragraphs>
  <Slides>10</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Mozaic GEO 1</vt:lpstr>
      <vt:lpstr>Mozaic Italic Light Italics</vt:lpstr>
      <vt:lpstr>Mozaic GEO 1 Bold</vt:lpstr>
      <vt:lpstr>Mozaic GEO 4</vt:lpstr>
      <vt:lpstr>Goudy Heavy</vt:lpstr>
      <vt:lpstr>Arial</vt:lpstr>
      <vt:lpstr>Mozaic Italic Semi-Bold Italics</vt:lpstr>
      <vt:lpstr>Calibri</vt:lpstr>
      <vt:lpstr>Mozaic GEO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Christmas Service Slides 2026</dc:title>
  <cp:lastModifiedBy>Claire Holmyard</cp:lastModifiedBy>
  <cp:revision>2</cp:revision>
  <dcterms:created xsi:type="dcterms:W3CDTF">2006-08-16T00:00:00Z</dcterms:created>
  <dcterms:modified xsi:type="dcterms:W3CDTF">2026-10-27T10:28:59Z</dcterms:modified>
  <dc:identifier>DAHVjjIj6FQ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0x010100F5368610FADA1D4C8211A653FD628C01</vt:lpwstr>
  </property>
</Properties>
</file>